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38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41.xml" ContentType="application/vnd.openxmlformats-officedocument.presentationml.notesSlide+xml"/>
  <Override PartName="/ppt/tags/tag27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9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notesSlides/notesSlide61.xml" ContentType="application/vnd.openxmlformats-officedocument.presentationml.notesSlide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37.xml" ContentType="application/vnd.openxmlformats-officedocument.presentationml.tags+xml"/>
  <Override PartName="/ppt/notesSlides/notesSlide91.xml" ContentType="application/vnd.openxmlformats-officedocument.presentationml.notesSlide+xml"/>
  <Override PartName="/ppt/tags/tag48.xml" ContentType="application/vnd.openxmlformats-officedocument.presentationml.tags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tags/tag11.xml" ContentType="application/vnd.openxmlformats-officedocument.presentationml.tags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39.xml" ContentType="application/vnd.openxmlformats-officedocument.presentationml.tags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notesSlides/notesSlide53.xml" ContentType="application/vnd.openxmlformats-officedocument.presentationml.notesSlide+xml"/>
  <Override PartName="/ppt/tags/tag28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slides/slide78.xml" ContentType="application/vnd.openxmlformats-officedocument.presentationml.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6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377" autoAdjust="0"/>
  </p:normalViewPr>
  <p:slideViewPr>
    <p:cSldViewPr>
      <p:cViewPr>
        <p:scale>
          <a:sx n="101" d="100"/>
          <a:sy n="101" d="100"/>
        </p:scale>
        <p:origin x="582" y="14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045D2E3-DABE-4E70-A3AA-4D86557187F8}" type="datetimeFigureOut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D3CD853-9CB8-4154-B3DF-B4D2BA205B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62D06F-C988-4FD8-A808-D0B9F012507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05F36D-3734-4772-8D47-A7E2E493ABC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B8C971-1DE5-4340-9DEE-69B6364E1A6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E47765D-B15D-4849-B8E1-350CF3EB791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D9E7F0-9586-42E5-837C-457B71D8F7B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097FE2-0505-4EAD-8046-6058608E204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E002EF-AE3E-4176-BE70-02442A9543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6553E6-99E3-430A-B903-615357294E9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52BE9E-51BB-40B6-BADC-96AC4B0C7A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2E7D6BD-D46B-4544-A0A4-4ED0051F77A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6F6A5D0-1B2F-4492-8EB5-D8DAE49ABF7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F7B3E2-D3C0-4114-A78C-3793376E945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B35432-13B7-4799-9770-83647320C4F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353500-364C-4593-8CC0-B9DA0CBBEDF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AE9894-7F37-4022-BA6C-4C12C6BE1B1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35632E-4656-48BE-99DA-6ECA8ED7505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B9F8C2-69A4-4A6A-B910-6CB3EC1872A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B6F798-31B4-4FB7-B17C-AB136225E8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396C86-D883-4FE3-A7D9-C9B3DBE4A26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7D6C9D-15CE-43E1-A64A-07B50A4DDF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2206FDE-5958-460E-9B0D-90CF902CFC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EFF3B8-044C-4FB3-A41B-0E411FFCEFD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8726B8-38D4-4EB3-A543-ECC47405158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41C937-A57A-47FB-B1CE-DC21DABAE6B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F076C80-4524-4C2C-AB70-8E8E6AE0BD1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D6C94E-0246-4EF3-9C25-D8B5B1B8D26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01C35B-1773-4475-B8C3-294E111CC5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CC259AD-673D-435C-A7B9-22117830BEC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BC07D4-ED53-48A9-A6C3-59D64E74488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E1E930-DA9B-4E1B-A870-23E38BD65A6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F4E33A-92D9-4310-ADB4-444ABDE76D0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EE500A-12E5-4788-A7FF-F12C35B05C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D63F13-D1BE-413B-8FE6-F2C606A8FC7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CDB431-B092-4EFA-82CE-2CFC954C36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2F3712-1681-43A3-9A82-AF3E14D6840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C1CB0C-3D15-41EE-8C4C-09327E68226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2E028D-3D12-4D2E-A5F9-6964CBE349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0743E8-162D-4C9A-B6A2-E38C67B57D7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FA367E-35A1-4A36-A656-B0AE5092A65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6305D5-E6E9-442E-877D-48110C2A422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36B39C-72B8-4A6F-8D16-26BB1247AF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F697CAC-CE7F-4916-B7C8-027F35BF573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282F15-8F83-4E84-B077-02B09C464B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C8640F-2BB2-41DB-89B3-0BA4F5512DD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BBA24C-372C-4323-9D1D-AABC04BFD35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405A91-EE6E-4806-ADB4-59CF5EE310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4D1A05-7774-4313-9016-60FED8BD870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4F9B59A-4FB5-44FF-8B7B-5C91D1DB60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794899-4029-4563-BD96-3242332D3A8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CFBAC4-88C5-4AC4-872C-5F1AFB25649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824894-8A8A-424A-9395-0EDAC50761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D0AE8C-3569-473B-A9F1-09C7EDDDE97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5789B8-68E3-4EC4-ACF9-CD2738970C4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DFB1FF-71FE-4E7A-94C4-99F0FAFF281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BE7810-72F4-4ED2-8C0D-36613EFE5FE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4C2603-822B-4B62-AA13-4C4EFE9AAD5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4F7482-4C1E-489F-BF04-0E43685978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3CD51E-91E6-4F10-BC94-5623616939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F7AB3F-3E89-4546-AF04-075947C06C7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01F409-69DA-41BD-89F3-3B1B8E8D9D8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98782A-FBB9-4A6D-B63E-272A1A65FA1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FEA607-2215-48AD-8792-64E210DF8C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B201A1-24B5-44F3-9A31-458FFC91D9D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38B16C-B204-4F2C-B9DB-348C1E8153B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3D1634-221B-4B26-BEB6-F433DAA1FD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0629F7-D9E3-41A9-A31A-B9C8768FA3A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5146BF-6812-4EA6-B6E8-729EE75290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9D6101-E739-4354-B04B-6939DD8B665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303A1A-A959-4827-AAF8-F51DA48BD6F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F6401D-07B9-4818-BBA4-67AE4962D6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2E6A00-5484-476B-990E-509CF2B194A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699139-A7F5-4F53-A5FB-5903F82700F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30FDAC-5231-4697-BF5D-90E84DFAE1D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E9D3E3-4522-42C2-A3B9-7AA0C0A46F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9E3146-6F0D-4A62-B694-306F5AA8879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AE1AC8-0117-4D74-8B8F-36D845D892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357055-1C4A-4B70-9F79-D466B7A7280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E07A50-C8DC-4061-8531-81BB1716E2F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6486AF0-BF15-46F2-A927-D3662C230B4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E20247-7BBA-46E2-AD5B-3EC48D7A01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A864B2-E051-41B8-81C8-F3C8DA9CE6D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CFC9AA-5CBD-49A9-B898-2D863DE22A4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897AAD-F041-4FDD-868B-02DFC00A7E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3AD60A-1E7C-42C2-99B8-85F1C541BBF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7D25D8-226E-4684-9416-DE0ABBDAE61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63034F-93B3-404B-8F37-EFF020F6030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55ED77-91DF-4F3F-9992-85EB00AD272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36274C-B39C-4745-9064-EAD97EB20F2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BD4A59-5628-4135-8795-E22AD439D76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B56890-D37A-4CBB-906F-A8BC35C65FB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DAC139-CA94-499F-B3D5-3FF433C71C9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C712CC-A66A-49DA-A5EB-62F5901A394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B37363-8A95-4153-918D-29EBF8E6117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452E721-051D-4B37-A79A-F7CE020E912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A375D0-D3D9-43F6-95E5-985AEAB8A63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6C2637-4B85-4B0E-90F4-F8B372832C8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E5E31E-C66F-447D-8D3A-6F3D2B2EABC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105DBF-259B-4801-9B7F-7881A22BCD3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73E8797-C858-42E7-9978-A83F4F0042C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FCD0BD-79D9-4DCA-9C8F-6F5D5A15E40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BAB3A2-7894-4150-9637-1497412429F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85442B-DCDD-492A-8BDE-72FBA6F0649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39AAE5-B603-4238-A095-A79D3924C73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3CEBCF-0C47-4C55-AB03-8580A7E4F1A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B022FD-C6CA-435E-9F8A-EA732CB0FD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68B59C-E04E-4D19-BD9B-14B1B2D6B73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38D18A4-7859-4ED0-B448-41E7924A69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60B042-EB15-401F-81AF-D9DB02BCDC4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FB450E-5EF3-4BF4-ADFB-98C9627AEE39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41AECF3E-0F6C-47A9-94E5-B59D657C7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0F31D-E751-4BC6-87CD-007D9C25322A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3ADFA2E3-F5B0-4361-8837-F8EB14E5AA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78E09-2F89-4B7A-9135-714D85BD76E5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CEA7F1CD-A11D-4BDE-B2AD-36190400DC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81B02-807F-490F-A1A2-28724F288295}" type="datetime1">
              <a:rPr lang="en-US"/>
              <a:pPr>
                <a:defRPr/>
              </a:pPr>
              <a:t>5/4/2012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338808AD-486F-4434-8775-3960B1EBF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4B406-771F-47DD-855E-960090AB429F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27D23FA8-F50C-46A3-BD75-C14537DFA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38CF6-57CF-4FCC-A777-3049D59AB850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E7F0758D-4900-49BD-B3FF-A316B65D0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ACE04-2C39-481B-AD19-6D1C1D3395C9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22C4843C-5632-49D2-BE67-170F0E4E1E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B931E-AEEF-4A65-9717-9B6C4EBA04B3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F9AC6471-63A2-4A49-A42C-26A03F7F1C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59765-415B-4FDD-B76D-76E431F3D827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1BF936F5-41DF-4C9F-81E5-C447A00528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7F079-1897-4D58-9AE9-914F2EAA3847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2B2BACB9-2D60-48AA-AA20-55CA7385E1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4B4B8-D980-40A2-BC56-AD2777E5D327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10-</a:t>
            </a:r>
            <a:fld id="{B61F30F5-16DD-4CFC-80EE-6B08F8BE76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5C701F-D176-4644-8969-C6A53367BF9E}" type="datetime1">
              <a:rPr lang="en-US"/>
              <a:pPr>
                <a:defRPr/>
              </a:pPr>
              <a:t>5/4/2012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dirty="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DC5C7779-7797-4301-9D00-AFE6792C94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52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4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 smtClean="0"/>
              <a:t>Chapter 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File I/O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9300" y="4989165"/>
            <a:ext cx="2971800" cy="138499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Slides prepared by Rose Williams,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Binghamton University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Kenrick Mock, </a:t>
            </a:r>
            <a:r>
              <a:rPr lang="en-US" sz="1400" i="1" dirty="0" smtClean="0">
                <a:solidFill>
                  <a:schemeClr val="tx1">
                    <a:alpha val="42000"/>
                  </a:schemeClr>
                </a:solidFill>
              </a:rPr>
              <a:t>University of Alaska Anchorage</a:t>
            </a: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</p:txBody>
      </p:sp>
      <p:pic>
        <p:nvPicPr>
          <p:cNvPr id="14342" name="Picture 7" descr="http://www.mypearsonstore.com/ShowCover.asp?isbn=0132830310&amp;type=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484188"/>
            <a:ext cx="47625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0" descr="DG_Bar_Blue_USLetter_RG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77724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When a text file is opened in this way,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r>
              <a:rPr lang="en-US" sz="2400" smtClean="0"/>
              <a:t> can be thrown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In this context it actually means that the file could not be created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type of exception can also be thrown when a program attempts to open a file for reading and there is no such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It is therefore necessary to enclose this code in exception handling blocks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file should be opened inside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try</a:t>
            </a:r>
            <a:r>
              <a:rPr lang="en-US" sz="2000" smtClean="0"/>
              <a:t> block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catch</a:t>
            </a:r>
            <a:r>
              <a:rPr lang="en-US" sz="2000" smtClean="0"/>
              <a:t> block should catch and handle the possible exception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variable that refers to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000" smtClean="0"/>
              <a:t> object should be declared outside the block (and initialized to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null</a:t>
            </a:r>
            <a:r>
              <a:rPr lang="en-US" sz="2000" smtClean="0"/>
              <a:t>) so that it is not local to the block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853A6A8-1A1E-4A74-B67A-454178CEAFA3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27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Opening a File</a:t>
            </a:r>
          </a:p>
        </p:txBody>
      </p:sp>
      <p:sp>
        <p:nvSpPr>
          <p:cNvPr id="2170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constructor for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RandomAccessFile</a:t>
            </a:r>
            <a:r>
              <a:rPr lang="en-US" sz="2800" b="1" smtClean="0"/>
              <a:t> </a:t>
            </a:r>
            <a:r>
              <a:rPr lang="en-US" sz="2800" smtClean="0"/>
              <a:t>takes either a string file name or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800" smtClean="0"/>
              <a:t> as its first argument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second argument must be one of four strings: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"rw"</a:t>
            </a:r>
            <a:r>
              <a:rPr lang="en-US" sz="2400" b="1" smtClean="0"/>
              <a:t>,</a:t>
            </a:r>
            <a:r>
              <a:rPr lang="en-US" sz="2400" smtClean="0"/>
              <a:t> meaning the code can both read and write to the file after it is open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"r"</a:t>
            </a:r>
            <a:r>
              <a:rPr lang="en-US" sz="2400" b="1" smtClean="0"/>
              <a:t>,</a:t>
            </a:r>
            <a:r>
              <a:rPr lang="en-US" sz="2400" smtClean="0"/>
              <a:t> meaning the code can read form the file, but not write to it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"rws"</a:t>
            </a:r>
            <a:r>
              <a:rPr lang="en-US" sz="2400" smtClean="0"/>
              <a:t> 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"rwd"</a:t>
            </a:r>
            <a:r>
              <a:rPr lang="en-US" sz="2400" smtClean="0"/>
              <a:t> (See Table of methods from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RandomAccessFile</a:t>
            </a:r>
            <a:r>
              <a:rPr lang="en-US" sz="2400" smtClean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E43B001-666D-41E1-9B95-1211DE7ED607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2170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A Random Access File Need Not Start Empty</a:t>
            </a:r>
          </a:p>
        </p:txBody>
      </p:sp>
      <p:sp>
        <p:nvSpPr>
          <p:cNvPr id="2191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If the file already exists, then when it is opened, the length is not reset to 0, and the file pointer will be positioned at the start of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ensures that old data is not lost, and that the file pointer is set for the most likely position for reading (not writing)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length of the file can be changed with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setLength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In particular,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setLength</a:t>
            </a:r>
            <a:r>
              <a:rPr lang="en-US" sz="2400" smtClean="0"/>
              <a:t> method can be used to empty the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968A86B-12A7-467A-8F92-A7A22151D76D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2191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1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21186" name="Picture 9" descr="savitch_c10d21_1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09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FCB8C0F-6E71-4A50-88F9-8491462C45F8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2211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2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23234" name="Picture 3" descr="savitch_c10d21_2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2FFD40C-4EF9-4094-A96E-A3CEFFB96F8D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2232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3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25282" name="Picture 3" descr="savitch_c10d21_3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4FB972C-B561-42C0-9BA9-2CA2A3FA73D8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2252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4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27330" name="Picture 3" descr="savitch_c10d21_4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59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2471B27-8380-4857-9137-DB485D3CDE52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2273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5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29378" name="Picture 3" descr="savitch_c10d21_5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C2E42CB-8F01-4B39-871A-AE70A20EEA25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2293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6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31426" name="Picture 3" descr="savitch_c10d21_6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14E2E84-A64F-4F05-B380-C9444E4FDFD2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2314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Some Methods of the Class </a:t>
            </a:r>
            <a:r>
              <a:rPr lang="en-US" sz="2800" b="1" smtClean="0">
                <a:latin typeface="Courier New" pitchFamily="49" charset="0"/>
              </a:rPr>
              <a:t>RandomAccessFile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(Part 7 of 7)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233474" name="Picture 3" descr="savitch_c10d21_7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270000"/>
            <a:ext cx="7772400" cy="494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19B0BDC-8C98-4FC2-9ACA-EE1522AA34B8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2334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When a program is finished writing to a file, it should always close the stream connected to that file</a:t>
            </a:r>
          </a:p>
          <a:p>
            <a:pPr lvl="1" eaLnBrk="1" hangingPunct="1">
              <a:buFontTx/>
              <a:buNone/>
            </a:pPr>
            <a:r>
              <a:rPr lang="en-US" sz="2400" b="1" i="1" smtClean="0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.close();</a:t>
            </a:r>
          </a:p>
          <a:p>
            <a:pPr lvl="1" eaLnBrk="1" hangingPunct="1"/>
            <a:r>
              <a:rPr lang="en-US" sz="2400" smtClean="0"/>
              <a:t>This allows the system to release any resources used to connect the stream to the file</a:t>
            </a:r>
          </a:p>
          <a:p>
            <a:pPr lvl="1" eaLnBrk="1" hangingPunct="1"/>
            <a:r>
              <a:rPr lang="en-US" sz="2400" smtClean="0"/>
              <a:t>If the program does not close the file before the program ends, Java will close it automatically, but it is safest to close it explicitly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1270289-AA60-4D64-94CC-78026F3FAE70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48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Output streams connected to files are usually </a:t>
            </a:r>
            <a:r>
              <a:rPr lang="en-US" sz="2800" i="1" smtClean="0"/>
              <a:t>buffered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Rather than physically writing to the file as soon as possible, the data is saved in a temporary location (</a:t>
            </a:r>
            <a:r>
              <a:rPr lang="en-US" sz="2400" i="1" smtClean="0"/>
              <a:t>buffer</a:t>
            </a:r>
            <a:r>
              <a:rPr lang="en-US" sz="2400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When enough data accumulates, or when 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flush</a:t>
            </a:r>
            <a:r>
              <a:rPr lang="en-US" sz="2400" smtClean="0"/>
              <a:t> is invoked, the buffered data is written to the file all at once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is more efficient, since physical writes to a file can be slow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FD957BE-4F24-4358-BA2F-0E2AF09BC9BD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68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close</a:t>
            </a:r>
            <a:r>
              <a:rPr lang="en-US" sz="2800" smtClean="0"/>
              <a:t> invokes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flush</a:t>
            </a:r>
            <a:r>
              <a:rPr lang="en-US" sz="2800" smtClean="0"/>
              <a:t>, thus insuring that all the data is written to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If a program relies on Java to close the file, and the program terminates abnormally, then any output that was buffered may not get written to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Also, if a program writes to a file and later reopens it to read from the same file, it will have to be closed first anyway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sooner a file is closed after writing to it, the less likely it is that there will be a problem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A67823B-7A4C-497B-9983-127ECCD86F88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89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Names</a:t>
            </a:r>
          </a:p>
        </p:txBody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The rules for how file names should be formed depend on a given operating system, not Java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When a file name is given to a java constructor for a stream, it is just a string, not a Java identifier (e.g.,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"fileName.txt"</a:t>
            </a:r>
            <a:r>
              <a:rPr lang="en-US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Any suffix used, such as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.txt</a:t>
            </a:r>
            <a:r>
              <a:rPr lang="en-US" smtClean="0"/>
              <a:t> has no special meaning to a Java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8BB7AE2-63CB-4F67-AE22-764BD8D9B06D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409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File Has Two Names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800" smtClean="0"/>
              <a:t>Every input file and every output file used by a program has two names: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400" smtClean="0"/>
              <a:t>The real file name used by the operating system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400" smtClean="0"/>
              <a:t>The name of the stream that is connected to the file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800" smtClean="0"/>
              <a:t>The actual file name is used to connect to the stream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800" smtClean="0"/>
              <a:t>The stream name serves as a temporary name for the file, and is the name that is primarily used within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C6E9283-680B-4103-A522-BEBCFF4E95A9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430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IOException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performing file I/O there are many situations in which an exception, such as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r>
              <a:rPr lang="en-US" sz="2400" smtClean="0"/>
              <a:t>, may be thrown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Many of these exception classes are subclasses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IOException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IOException</a:t>
            </a:r>
            <a:r>
              <a:rPr lang="en-US" sz="2000" smtClean="0"/>
              <a:t> is the root class for a variety of exception classes having to do with input and/or output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These exception classes are all checked exceptions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Therefore, they must be caught or declared in a throws clause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1ED8335-29DB-43BA-8F55-6AEEBC5724E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450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Unchecked Exceptions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 contrast, the exception classes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NoSuchElementException</a:t>
            </a:r>
            <a:r>
              <a:rPr lang="en-US" smtClean="0"/>
              <a:t>,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InputMismatchException</a:t>
            </a:r>
            <a:r>
              <a:rPr lang="en-US" smtClean="0"/>
              <a:t>, and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IllegalStateException</a:t>
            </a:r>
            <a:r>
              <a:rPr lang="en-US" smtClean="0"/>
              <a:t> are all unchecked exceptions</a:t>
            </a:r>
          </a:p>
          <a:p>
            <a:pPr lvl="1" eaLnBrk="1" hangingPunct="1"/>
            <a:r>
              <a:rPr lang="en-US" smtClean="0"/>
              <a:t>Unchecked exceptions are not required to be caught or declared in a throws clause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42BB18C-FB90-4CEB-8A89-F43BFE2B1FB3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71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Pitfall:  a </a:t>
            </a:r>
            <a:r>
              <a:rPr lang="en-US" b="1" smtClean="0">
                <a:latin typeface="Courier New" pitchFamily="49" charset="0"/>
              </a:rPr>
              <a:t>try</a:t>
            </a:r>
            <a:r>
              <a:rPr lang="en-US" smtClean="0"/>
              <a:t> Block is a Block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Since opening a file can result in an exception, it should be placed inside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try</a:t>
            </a:r>
            <a:r>
              <a:rPr lang="en-US" sz="2400" smtClean="0"/>
              <a:t> block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variable for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 smtClean="0"/>
              <a:t> object needs to be used outside that block, then the variable must be declared outside the block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Otherwise it would be local to the block, and could not be used elsewhere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If it were declared in the block and referenced elsewhere, the compiler will generate a message indicating that it is an undefined identifier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888AC8F-088E-4854-BA83-CA9E283E12B6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Appending to a Text File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To create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800" smtClean="0"/>
              <a:t> object and connect it to a text file for </a:t>
            </a:r>
            <a:r>
              <a:rPr lang="en-US" sz="2800" i="1" smtClean="0"/>
              <a:t>appending</a:t>
            </a:r>
            <a:r>
              <a:rPr lang="en-US" sz="2800" smtClean="0"/>
              <a:t>, a second argument, set to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true</a:t>
            </a:r>
            <a:r>
              <a:rPr lang="en-US" sz="2800" smtClean="0"/>
              <a:t>, must be used in the constructor for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800" smtClean="0"/>
              <a:t> object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900" smtClean="0"/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 new PrintWriter(new FileOutputStream(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, true));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en-US" sz="9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After this statement, the methods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z="2400" b="1" smtClean="0"/>
              <a:t>,</a:t>
            </a:r>
            <a:r>
              <a:rPr lang="en-US" sz="2400" smtClean="0"/>
              <a:t>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println</a:t>
            </a:r>
            <a:r>
              <a:rPr lang="en-US" sz="2400" smtClean="0"/>
              <a:t> and/or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printf</a:t>
            </a:r>
            <a:r>
              <a:rPr lang="en-US" sz="2400" smtClean="0"/>
              <a:t> can be used to write to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new text will be written </a:t>
            </a:r>
            <a:r>
              <a:rPr lang="en-US" sz="2400" i="1" smtClean="0"/>
              <a:t>after the old text</a:t>
            </a:r>
            <a:r>
              <a:rPr lang="en-US" sz="2400" smtClean="0"/>
              <a:t> in the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520E7C7-CE29-418A-8D64-59E491E0F01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12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Streams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i="1" smtClean="0"/>
              <a:t>stream </a:t>
            </a:r>
            <a:r>
              <a:rPr lang="en-US" smtClean="0"/>
              <a:t>is an object that enables the flow of data between a program and some I/O device or file</a:t>
            </a:r>
          </a:p>
          <a:p>
            <a:pPr lvl="1" eaLnBrk="1" hangingPunct="1"/>
            <a:r>
              <a:rPr lang="en-US" smtClean="0"/>
              <a:t>If the data flows into a program, then the stream is called an </a:t>
            </a:r>
            <a:r>
              <a:rPr lang="en-US" i="1" smtClean="0"/>
              <a:t>input stream</a:t>
            </a:r>
          </a:p>
          <a:p>
            <a:pPr lvl="1" eaLnBrk="1" hangingPunct="1"/>
            <a:r>
              <a:rPr lang="en-US" smtClean="0"/>
              <a:t>If the data flows out of a program, then the stream is called an </a:t>
            </a:r>
            <a:r>
              <a:rPr lang="en-US" i="1" smtClean="0"/>
              <a:t>output stream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DF588AD-F3D9-4537-97A6-102750B03324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63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toString</a:t>
            </a:r>
            <a:r>
              <a:rPr lang="en-US" sz="3200" smtClean="0"/>
              <a:t> Helps with Text File Output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If a class has a suitable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toString()</a:t>
            </a:r>
            <a:r>
              <a:rPr lang="en-US" sz="2800" smtClean="0"/>
              <a:t> method,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anObject</a:t>
            </a:r>
            <a:r>
              <a:rPr lang="en-US" sz="2800" smtClean="0"/>
              <a:t> is an object of that class, then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anObject</a:t>
            </a:r>
            <a:r>
              <a:rPr lang="en-US" sz="2800" smtClean="0"/>
              <a:t> can be used as an argument to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System.out.println</a:t>
            </a:r>
            <a:r>
              <a:rPr lang="en-US" sz="2800" smtClean="0"/>
              <a:t>, and it will produce sensible output</a:t>
            </a:r>
          </a:p>
          <a:p>
            <a:pPr eaLnBrk="1" hangingPunct="1"/>
            <a:r>
              <a:rPr lang="en-US" sz="2800" smtClean="0"/>
              <a:t>The same thing applies to the methods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println</a:t>
            </a:r>
            <a:r>
              <a:rPr lang="en-US" sz="2800" smtClean="0"/>
              <a:t>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endParaRPr lang="en-US" sz="28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buFontTx/>
              <a:buNone/>
            </a:pPr>
            <a:r>
              <a:rPr lang="en-US" sz="2400" b="1" i="1" smtClean="0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.println(</a:t>
            </a:r>
            <a:r>
              <a:rPr lang="en-US" sz="2400" b="1" i="1" smtClean="0">
                <a:solidFill>
                  <a:srgbClr val="034CA1"/>
                </a:solidFill>
                <a:latin typeface="Courier New" pitchFamily="49" charset="0"/>
              </a:rPr>
              <a:t>anObject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82F7468-BF29-4C04-90FC-323BCFBC6F6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32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of the Class </a:t>
            </a:r>
            <a:r>
              <a:rPr lang="en-US" sz="3200" b="1" smtClean="0">
                <a:latin typeface="Courier New" pitchFamily="49" charset="0"/>
              </a:rPr>
              <a:t>PrintWriter</a:t>
            </a:r>
            <a:r>
              <a:rPr lang="en-US" sz="3200" smtClean="0"/>
              <a:t> (Part 1 of 3)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55298" name="Picture 15" descr="savitch_c10d02_1of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t="1759" b="2177"/>
          <a:stretch>
            <a:fillRect/>
          </a:stretch>
        </p:blipFill>
        <p:spPr bwMode="auto">
          <a:xfrm>
            <a:off x="863600" y="1385888"/>
            <a:ext cx="6764338" cy="507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D45BC49-E6D8-407A-B73B-E17AACF3B836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53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of the Class </a:t>
            </a:r>
            <a:r>
              <a:rPr lang="en-US" sz="3200" b="1" smtClean="0">
                <a:latin typeface="Courier New" pitchFamily="49" charset="0"/>
              </a:rPr>
              <a:t>PrintWriter</a:t>
            </a:r>
            <a:r>
              <a:rPr lang="en-US" sz="3200" smtClean="0"/>
              <a:t> (Part 2 of 3)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57346" name="Picture 3" descr="savitch_c10d02_2of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308100"/>
            <a:ext cx="7212013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A3612FE-6564-48F0-A675-50A17F858E7A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73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of the Class </a:t>
            </a:r>
            <a:r>
              <a:rPr lang="en-US" sz="3200" b="1" smtClean="0">
                <a:latin typeface="Courier New" pitchFamily="49" charset="0"/>
              </a:rPr>
              <a:t>PrintWriter</a:t>
            </a:r>
            <a:r>
              <a:rPr lang="en-US" sz="3200" smtClean="0"/>
              <a:t> (Part 3 of 3)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59394" name="Picture 3" descr="savitch_c10d02_3of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320800"/>
            <a:ext cx="7221538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6AD7771-91C6-4F31-9BC9-B2266F6346F9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93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From a Text File Using </a:t>
            </a:r>
            <a:r>
              <a:rPr lang="en-US" sz="3200" b="1" smtClean="0">
                <a:latin typeface="Courier New" pitchFamily="49" charset="0"/>
              </a:rPr>
              <a:t>Scanner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 smtClean="0"/>
              <a:t> can be used for reading from the keyboard as well as reading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Simply replace the argument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System.in</a:t>
            </a:r>
            <a:r>
              <a:rPr lang="en-US" sz="2000" smtClean="0"/>
              <a:t> (to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000" smtClean="0"/>
              <a:t> constructor) with a suitable stream that is connected to the text file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Scanner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StreamObject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new Scanner(new FileInputStream(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));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Methods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 smtClean="0"/>
              <a:t> class for reading input behave the same whether reading from the keyboard or reading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For example,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nextInt</a:t>
            </a:r>
            <a:r>
              <a:rPr lang="en-US" sz="2000" b="1" smtClean="0">
                <a:solidFill>
                  <a:srgbClr val="034CA1"/>
                </a:solidFill>
              </a:rPr>
              <a:t> </a:t>
            </a:r>
            <a:r>
              <a:rPr lang="en-US" sz="2000" smtClean="0"/>
              <a:t>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nextLine</a:t>
            </a:r>
            <a:r>
              <a:rPr lang="en-US" sz="2000" smtClean="0"/>
              <a:t> methods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EEE83C0-6298-40AB-B5F1-E01221F35698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614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b="1" smtClean="0"/>
              <a:t> </a:t>
            </a:r>
            <a:r>
              <a:rPr lang="en-US" sz="3200" smtClean="0"/>
              <a:t>(Part 1 of 4)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63490" name="Picture 8" descr="savitch_c10d03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4CF977C-6644-4279-A85A-D6736E5FF5E8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634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b="1" smtClean="0"/>
              <a:t> </a:t>
            </a:r>
            <a:r>
              <a:rPr lang="en-US" sz="3200" smtClean="0"/>
              <a:t>(Part 2 of 4)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65538" name="Picture 3" descr="savitch_c10d03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31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68E302F-B6E5-4886-A0E5-200D56CFFB1F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655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b="1" smtClean="0"/>
              <a:t> </a:t>
            </a:r>
            <a:r>
              <a:rPr lang="en-US" sz="3200" smtClean="0"/>
              <a:t>(Part 3 of 4)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67586" name="Picture 3" descr="savitch_c10d03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35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23BBDFA-42D1-43A6-AB34-E3697691E581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75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b="1" smtClean="0"/>
              <a:t> </a:t>
            </a:r>
            <a:r>
              <a:rPr lang="en-US" sz="3200" smtClean="0"/>
              <a:t>(Part 4 of 4)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69634" name="Picture 3" descr="savitch_c10d03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7013D85-4D55-4A97-8C16-B29C1104BF8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96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Testing for the End of a Text File with </a:t>
            </a:r>
            <a:r>
              <a:rPr lang="en-US" sz="3200" b="1" smtClean="0">
                <a:latin typeface="Courier New" pitchFamily="49" charset="0"/>
              </a:rPr>
              <a:t>Scanner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6962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program that tries to read beyond the end of a file using methods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800" smtClean="0"/>
              <a:t> class will cause an exception to be thrown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However, instead of having to rely on an exception to signal the end of a file,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800" smtClean="0"/>
              <a:t> class provides methods such as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hasNextInt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hasNextLine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These methods can also be used to check that the next token to be input is a suitable element of the appropriate type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37CA6F6-B2BC-467C-BA90-85F5085AA06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16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Streams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Input streams can flow from the keyboard or from a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System.in</a:t>
            </a:r>
            <a:r>
              <a:rPr lang="en-US" sz="2400" smtClean="0"/>
              <a:t> is an input stream that connects to the keyboard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Scanner keyboard = new Scanner(System.in);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Output streams can flow to a screen or to a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z="2400" smtClean="0">
                <a:solidFill>
                  <a:srgbClr val="034CA1"/>
                </a:solidFill>
              </a:rPr>
              <a:t> </a:t>
            </a:r>
            <a:r>
              <a:rPr lang="en-US" sz="2400" smtClean="0"/>
              <a:t>is an output stream that connects to the screen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System.out.println("Output stream");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A3B32DE-DB3D-4735-9852-AA2E62C081CE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84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Text File with </a:t>
            </a:r>
            <a:r>
              <a:rPr lang="en-US" sz="3200" b="1" smtClean="0">
                <a:latin typeface="Courier New" pitchFamily="49" charset="0"/>
              </a:rPr>
              <a:t>hasNextLine</a:t>
            </a:r>
            <a:r>
              <a:rPr lang="en-US" sz="3200" smtClean="0"/>
              <a:t> (Part 1 of 4)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73730" name="Picture 9" descr="savitch_c10d04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61FA9D8-E386-4F13-8E42-79FBBA183A99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37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Text File with </a:t>
            </a:r>
            <a:r>
              <a:rPr lang="en-US" sz="3200" b="1" smtClean="0">
                <a:latin typeface="Courier New" pitchFamily="49" charset="0"/>
              </a:rPr>
              <a:t>hasNextLine</a:t>
            </a:r>
            <a:r>
              <a:rPr lang="en-US" sz="3200" smtClean="0"/>
              <a:t> (Part 2 of 4)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75778" name="Picture 3" descr="savitch_c10d04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3F8A201-DDBD-4F75-AA5C-9748614E9E9E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57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Text File with </a:t>
            </a:r>
            <a:r>
              <a:rPr lang="en-US" sz="3200" b="1" smtClean="0">
                <a:latin typeface="Courier New" pitchFamily="49" charset="0"/>
              </a:rPr>
              <a:t>hasNextLine</a:t>
            </a:r>
            <a:r>
              <a:rPr lang="en-US" sz="3200" smtClean="0"/>
              <a:t> (Part 3 of 4)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77826" name="Picture 3" descr="savitch_c10d04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63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3FDBF85-52D8-41E3-916A-AE153A1729DB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78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Text File with </a:t>
            </a:r>
            <a:r>
              <a:rPr lang="en-US" sz="3200" b="1" smtClean="0">
                <a:latin typeface="Courier New" pitchFamily="49" charset="0"/>
              </a:rPr>
              <a:t>hasNextLine</a:t>
            </a:r>
            <a:r>
              <a:rPr lang="en-US" sz="3200" smtClean="0"/>
              <a:t> (Part 4 of 4)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79874" name="Picture 3" descr="savitch_c10d04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8FEEC82-7D8F-47FF-875E-60F7640EB4FC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98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Text File with </a:t>
            </a:r>
            <a:r>
              <a:rPr lang="en-US" sz="3200" b="1" smtClean="0">
                <a:latin typeface="Courier New" pitchFamily="49" charset="0"/>
              </a:rPr>
              <a:t>hasNextInt</a:t>
            </a:r>
            <a:r>
              <a:rPr lang="en-US" sz="3200" smtClean="0"/>
              <a:t> (Part 1 of 2)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81922" name="Picture 8" descr="savitch_c10d05_1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47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A7758E2-ABDB-48FA-9176-00D84E87974F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19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Text File with </a:t>
            </a:r>
            <a:r>
              <a:rPr lang="en-US" sz="3200" b="1" smtClean="0">
                <a:latin typeface="Courier New" pitchFamily="49" charset="0"/>
              </a:rPr>
              <a:t>hasNextInt</a:t>
            </a:r>
            <a:r>
              <a:rPr lang="en-US" sz="3200" smtClean="0"/>
              <a:t> (Part 2 of 2)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83970" name="Picture 3" descr="savitch_c10d05_2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36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97F57BE-16F3-45A2-8F56-2D03E5324AD8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39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1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86018" name="Picture 8" descr="savitch_c10d06_0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58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AF5E151-0A10-4428-BCCA-13B114C047C0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2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88066" name="Picture 3" descr="savitch_c10d06_02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9E18946-19BE-418C-9737-26FADD615E19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80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3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90114" name="Picture 3" descr="savitch_c10d06_03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3AEE2F1-9851-4CB3-9405-6C6CA9003327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01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4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92162" name="Picture 3" descr="savitch_c10d06_04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C8EEB0A-9EC3-4D62-8ABF-2DA5AFAFAC44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21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Files and Binary Files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Files that are designed to be read by human beings, and that can be read or written with an editor are called </a:t>
            </a:r>
            <a:r>
              <a:rPr lang="en-US" sz="2800" i="1" smtClean="0"/>
              <a:t>text files</a:t>
            </a:r>
          </a:p>
          <a:p>
            <a:pPr lvl="1" eaLnBrk="1" hangingPunct="1"/>
            <a:r>
              <a:rPr lang="en-US" sz="2400" smtClean="0"/>
              <a:t>Text files can also be called ASCII files because the data they contain uses an ASCII encoding scheme</a:t>
            </a:r>
          </a:p>
          <a:p>
            <a:pPr lvl="1" eaLnBrk="1" hangingPunct="1"/>
            <a:r>
              <a:rPr lang="en-US" sz="2400" smtClean="0"/>
              <a:t>An advantage of text files is that the are usually the same on all computers, so that they can move from one computer to another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E3A11FD-77CC-41DE-82CB-D2D81F4E7DCC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5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94210" name="Picture 3" descr="savitch_c10d06_05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10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B1056D6-0960-405B-B512-D5048675A3B3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42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6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96258" name="Picture 3" descr="savitch_c10d06_06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7A2F78B-3798-48C9-AA98-AC8103A54F8B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62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7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98306" name="Picture 3" descr="savitch_c10d06_07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817FA93-7933-414C-A9B5-D652EF9846F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83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8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00354" name="Picture 3" descr="savitch_c10d06_08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56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550CDA8-1193-437E-864B-14BE5D9F9CB3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1003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9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02402" name="Picture 3" descr="savitch_c10d06_09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615A161-9209-426B-8698-83234DCA2005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1024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10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04450" name="Picture 3" descr="savitch_c10d06_10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C17AB46-F905-4334-88C9-DE372869B8AA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1044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Class </a:t>
            </a:r>
            <a:r>
              <a:rPr lang="en-US" sz="3200" b="1" smtClean="0">
                <a:latin typeface="Courier New" pitchFamily="49" charset="0"/>
              </a:rPr>
              <a:t>Scanner</a:t>
            </a:r>
            <a:r>
              <a:rPr lang="en-US" sz="3200" smtClean="0"/>
              <a:t/>
            </a:r>
            <a:br>
              <a:rPr lang="en-US" sz="3200" smtClean="0"/>
            </a:br>
            <a:r>
              <a:rPr lang="en-US" sz="3200" smtClean="0"/>
              <a:t>(Part 11 of 11)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06498" name="Picture 3" descr="savitch_c10d06_1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CDDBD77-F353-420C-BD65-C5CCB00B0FFD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1065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From a Text File Using </a:t>
            </a:r>
            <a:r>
              <a:rPr lang="en-US" sz="3200" b="1" smtClean="0">
                <a:latin typeface="Courier New" pitchFamily="49" charset="0"/>
              </a:rPr>
              <a:t>BufferedReader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 smtClean="0"/>
              <a:t> is a stream class that can be used to read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An object of 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000" smtClean="0"/>
              <a:t> has the methods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000" smtClean="0"/>
              <a:t>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program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 smtClean="0"/>
              <a:t>, like one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 smtClean="0"/>
              <a:t>, will start with a set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import</a:t>
            </a:r>
            <a:r>
              <a:rPr lang="en-US" sz="2400" smtClean="0"/>
              <a:t> statements: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java.io.BufferedReader;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java.io.FileReader;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java.io.FileNotFoundException;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java.io.IOException;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4770648-BCEC-463F-B7FB-C9DEAC3F5F35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1085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From a Text File Using BufferedReader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Like the classes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 b="1" smtClean="0">
                <a:solidFill>
                  <a:srgbClr val="034CA1"/>
                </a:solidFill>
              </a:rPr>
              <a:t> </a:t>
            </a:r>
            <a:r>
              <a:rPr lang="en-US" sz="2400" smtClean="0"/>
              <a:t>and</a:t>
            </a:r>
            <a:r>
              <a:rPr lang="en-US" sz="2400" b="1" smtClean="0"/>
              <a:t>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 b="1" smtClean="0"/>
              <a:t>,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BufferedReader</a:t>
            </a:r>
            <a:r>
              <a:rPr lang="en-US" sz="2400" smtClean="0"/>
              <a:t> has no constructor that takes a file name as its argument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needs to use another class,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FileReader</a:t>
            </a:r>
            <a:r>
              <a:rPr lang="en-US" sz="2000" smtClean="0"/>
              <a:t>, to convert the file name to an object that can be used as an argument to its (the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000" smtClean="0"/>
              <a:t>) constructor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stream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 smtClean="0"/>
              <a:t> is created and connected to a text file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BufferedReader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readerObject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readerObject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 new BufferedReader(new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FileReader(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));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opens the file for reading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DC7AF5B-F3DB-49AC-B08D-F1F70D0046A3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1105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Reading From a Text File</a:t>
            </a:r>
          </a:p>
        </p:txBody>
      </p:sp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After these statements, the methods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800" b="1" smtClean="0"/>
              <a:t> </a:t>
            </a:r>
            <a:r>
              <a:rPr lang="en-US" sz="2800" smtClean="0"/>
              <a:t>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800" smtClean="0"/>
              <a:t> can be used to read from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400" smtClean="0"/>
              <a:t> method is the same method used to read from the keyboard, but in this case it would read from a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400" smtClean="0"/>
              <a:t> method reads a single character, and returns a value (of type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int</a:t>
            </a:r>
            <a:r>
              <a:rPr lang="en-US" sz="2400" smtClean="0"/>
              <a:t>) that corresponds to the character read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Since the read method does not return the character itself, a type cast must be used: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char next = (char)(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readerObject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.read());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350EA3A-57A6-43C1-80E7-BD0B3107D562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1126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Files and Binary Files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Files that are designed to be read by programs and that consist of a sequence of binary digits are called </a:t>
            </a:r>
            <a:r>
              <a:rPr lang="en-US" sz="2800" i="1" smtClean="0"/>
              <a:t>binary files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Binary files are designed to be read on the same type of computer and with the same programming language as the computer that created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An advantage of binary files is that they are </a:t>
            </a:r>
            <a:r>
              <a:rPr lang="en-US" sz="2400" i="1" smtClean="0"/>
              <a:t>more efficient to process</a:t>
            </a:r>
            <a:r>
              <a:rPr lang="en-US" sz="2400" smtClean="0"/>
              <a:t> than text files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Unlike most binary files, Java binary files have the advantage of being platform independent also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5588A72-06A5-4765-B2A0-953E97DAB01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25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BufferedReader</a:t>
            </a:r>
            <a:r>
              <a:rPr lang="en-US" sz="3200" smtClean="0"/>
              <a:t> (Part 1 of 3)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14690" name="Picture 8" descr="savitch_c10d07_1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54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484BBE1-2818-4B92-A800-CB858A7EC257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1146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BufferedReader</a:t>
            </a:r>
            <a:r>
              <a:rPr lang="en-US" sz="3200" smtClean="0"/>
              <a:t> (Part 2 of 3)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16738" name="Picture 3" descr="savitch_c10d07_2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42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9CD73B2-C1BC-4E30-AC8E-5F998D9ADD26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1167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Input from a Text File Using </a:t>
            </a:r>
            <a:r>
              <a:rPr lang="en-US" sz="3200" b="1" smtClean="0">
                <a:latin typeface="Courier New" pitchFamily="49" charset="0"/>
              </a:rPr>
              <a:t>BufferedReader</a:t>
            </a:r>
            <a:r>
              <a:rPr lang="en-US" sz="3200" smtClean="0"/>
              <a:t> (Part 3 of 3)</a:t>
            </a:r>
            <a:endParaRPr lang="en-US" sz="3200" b="1" smtClean="0">
              <a:latin typeface="Courier New" pitchFamily="49" charset="0"/>
            </a:endParaRPr>
          </a:p>
        </p:txBody>
      </p:sp>
      <p:pic>
        <p:nvPicPr>
          <p:cNvPr id="118786" name="Picture 3" descr="savitch_c10d07_3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22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9938831-6D51-4D47-B89A-D4404DE47692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1187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Reading From a Text File</a:t>
            </a:r>
          </a:p>
        </p:txBody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/>
            <a:r>
              <a:rPr lang="en-US" sz="2800" smtClean="0"/>
              <a:t>A program using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800" smtClean="0"/>
              <a:t> object in this way may throw two kinds of exceptions</a:t>
            </a:r>
          </a:p>
          <a:p>
            <a:pPr lvl="1" eaLnBrk="1" hangingPunct="1"/>
            <a:r>
              <a:rPr lang="en-US" sz="2400" smtClean="0"/>
              <a:t>An attempt to open the file may throw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r>
              <a:rPr lang="en-US" sz="2400" smtClean="0"/>
              <a:t> (which in this case has the expected meaning)</a:t>
            </a:r>
          </a:p>
          <a:p>
            <a:pPr lvl="1" eaLnBrk="1" hangingPunct="1"/>
            <a:r>
              <a:rPr lang="en-US" sz="2400" smtClean="0"/>
              <a:t>An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400" smtClean="0"/>
              <a:t> may throw an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IOException</a:t>
            </a:r>
          </a:p>
          <a:p>
            <a:pPr lvl="1" eaLnBrk="1" hangingPunct="1"/>
            <a:r>
              <a:rPr lang="en-US" sz="2400" smtClean="0"/>
              <a:t>Both of these exceptions should be handled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49860A4-77DD-4008-AE84-A4358B7D5CCD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1208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of the Class </a:t>
            </a:r>
            <a:r>
              <a:rPr lang="en-US" sz="3200" b="1" smtClean="0">
                <a:latin typeface="Courier New" pitchFamily="49" charset="0"/>
              </a:rPr>
              <a:t>BufferedReader</a:t>
            </a:r>
            <a:r>
              <a:rPr lang="en-US" sz="3200" smtClean="0"/>
              <a:t> (Part 1 of 2)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22882" name="Picture 9" descr="savitch_c10d08_1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257300"/>
            <a:ext cx="7772400" cy="521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09D5FD7-E2DB-4AB0-AF46-6906B311078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1228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of the Class </a:t>
            </a:r>
            <a:r>
              <a:rPr lang="en-US" sz="3200" b="1" smtClean="0">
                <a:latin typeface="Courier New" pitchFamily="49" charset="0"/>
              </a:rPr>
              <a:t>BufferedReader</a:t>
            </a:r>
            <a:r>
              <a:rPr lang="en-US" sz="3200" smtClean="0"/>
              <a:t> (Part 2 of 2)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24930" name="Picture 3" descr="savitch_c10d08_2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219200"/>
            <a:ext cx="77724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A32E09E-58F7-4C30-A08B-6ECD16DB2D99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1249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Reading Numbers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Unlike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Scanner</a:t>
            </a:r>
            <a:r>
              <a:rPr lang="en-US" sz="2400" smtClean="0"/>
              <a:t> class,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 smtClean="0"/>
              <a:t> has no methods to read a number from a text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Instead, a number must be read in as a string, and then converted to a value of the appropriate numeric type using one of the wrapper classes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To read in a single number on a line by itself, first use the method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000" smtClean="0"/>
              <a:t>, and then use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Integer.parseInt</a:t>
            </a:r>
            <a:r>
              <a:rPr lang="en-US" sz="2000" b="1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Double.parseDouble</a:t>
            </a:r>
            <a:r>
              <a:rPr lang="en-US" sz="2000" smtClean="0"/>
              <a:t>, etc. to convert the string into a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If there are multiple numbers on a line, 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StringTokenizer</a:t>
            </a:r>
            <a:r>
              <a:rPr lang="en-US" sz="2000" smtClean="0"/>
              <a:t> can be used to decompose the string into tokens, and then the tokens can be converted as described above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1969058-1C94-4668-8BDD-4BFF6BDCF33E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269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Testing for the End of a Text File</a:t>
            </a:r>
          </a:p>
        </p:txBody>
      </p:sp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r>
              <a:rPr lang="en-US" sz="2800" smtClean="0"/>
              <a:t>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800" smtClean="0"/>
              <a:t> returns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null</a:t>
            </a:r>
            <a:r>
              <a:rPr lang="en-US" sz="2800" smtClean="0"/>
              <a:t> when it tries to read beyond the end of a text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program can test for the end of the file by testing for the value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null</a:t>
            </a:r>
            <a:r>
              <a:rPr lang="en-US" sz="2400" smtClean="0"/>
              <a:t> when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readLine</a:t>
            </a: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read</a:t>
            </a:r>
            <a:r>
              <a:rPr lang="en-US" sz="2800" smtClean="0"/>
              <a:t>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800" smtClean="0"/>
              <a:t> returns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-1</a:t>
            </a:r>
            <a:r>
              <a:rPr lang="en-US" sz="2800" smtClean="0"/>
              <a:t> when it tries to read beyond the end of a text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program can test for the end of the file by testing for the value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-1</a:t>
            </a:r>
            <a:r>
              <a:rPr lang="en-US" sz="2400" smtClean="0"/>
              <a:t> when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</a:t>
            </a:r>
            <a:endParaRPr lang="en-US" sz="24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7E7659B-255B-4264-A3D3-0D8AC4517920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1290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Names</a:t>
            </a:r>
          </a:p>
        </p:txBody>
      </p:sp>
      <p:sp>
        <p:nvSpPr>
          <p:cNvPr id="1310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When a file name is used as an argument to a constructor for opening a file, it is assumed that the file is in the same directory or folder as the one in which the program is run</a:t>
            </a:r>
          </a:p>
          <a:p>
            <a:pPr eaLnBrk="1" hangingPunct="1"/>
            <a:r>
              <a:rPr lang="en-US" smtClean="0"/>
              <a:t>If it is not in the same directory, the full or relative path name must be given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B6DB9D9-AEF8-42E3-A3A0-9015EA4C4A4D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10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Names</a:t>
            </a:r>
          </a:p>
        </p:txBody>
      </p:sp>
      <p:sp>
        <p:nvSpPr>
          <p:cNvPr id="133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 </a:t>
            </a:r>
            <a:r>
              <a:rPr lang="en-US" i="1" smtClean="0"/>
              <a:t>path name</a:t>
            </a:r>
            <a:r>
              <a:rPr lang="en-US" smtClean="0"/>
              <a:t> not only gives the name of the file, but also the directory or folder in which the file exists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A </a:t>
            </a:r>
            <a:r>
              <a:rPr lang="en-US" i="1" smtClean="0"/>
              <a:t>full path name</a:t>
            </a:r>
            <a:r>
              <a:rPr lang="en-US" smtClean="0"/>
              <a:t> gives a complete path name, starting from the root directory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A </a:t>
            </a:r>
            <a:r>
              <a:rPr lang="en-US" i="1" smtClean="0"/>
              <a:t>relative path name</a:t>
            </a:r>
            <a:r>
              <a:rPr lang="en-US" smtClean="0"/>
              <a:t> gives the path to the file, starting with the directory in which the program is located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73A2460-525C-443E-A451-7889A7846294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331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mtClean="0"/>
              <a:t> is a stream class that can be used to write to a text file</a:t>
            </a:r>
          </a:p>
          <a:p>
            <a:pPr lvl="1" eaLnBrk="1" hangingPunct="1"/>
            <a:r>
              <a:rPr lang="en-US" smtClean="0"/>
              <a:t>An object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mtClean="0"/>
              <a:t> has the methods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mtClean="0"/>
              <a:t> and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println</a:t>
            </a:r>
            <a:endParaRPr lang="en-US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mtClean="0"/>
              <a:t>These are similar to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mtClean="0"/>
              <a:t>methods of the same names, but are used for text file output, not screen output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701A2D2-B1E5-48DB-84E3-067811792D3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45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Names</a:t>
            </a:r>
          </a:p>
        </p:txBody>
      </p:sp>
      <p:sp>
        <p:nvSpPr>
          <p:cNvPr id="1351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848600" cy="4038600"/>
          </a:xfrm>
        </p:spPr>
        <p:txBody>
          <a:bodyPr/>
          <a:lstStyle/>
          <a:p>
            <a:pPr eaLnBrk="1" hangingPunct="1"/>
            <a:r>
              <a:rPr lang="en-US" sz="2800" smtClean="0"/>
              <a:t>The way path names are specified depends on the operating system</a:t>
            </a:r>
          </a:p>
          <a:p>
            <a:pPr lvl="1" eaLnBrk="1" hangingPunct="1"/>
            <a:r>
              <a:rPr lang="en-US" sz="2400" smtClean="0"/>
              <a:t>A typical UNIX path name that could be used as a file name argument is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"/user/sallyz/data/data.txt"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 smtClean="0"/>
              <a:t> input stream connected to this file is created as follows: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BufferedReader inputStream =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new BufferedReader(new 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FileReader("/user/sallyz/data/data.txt"));</a:t>
            </a:r>
            <a:endParaRPr lang="en-US" sz="20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4CCEE4C-3066-4E06-8C61-FE6B936A42A0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51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Names</a:t>
            </a:r>
          </a:p>
        </p:txBody>
      </p:sp>
      <p:sp>
        <p:nvSpPr>
          <p:cNvPr id="137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72400" cy="4267200"/>
          </a:xfrm>
        </p:spPr>
        <p:txBody>
          <a:bodyPr/>
          <a:lstStyle/>
          <a:p>
            <a:pPr eaLnBrk="1" hangingPunct="1"/>
            <a:r>
              <a:rPr lang="en-US" sz="2400" smtClean="0"/>
              <a:t>The Windows operating system specifies path names in a different way</a:t>
            </a:r>
          </a:p>
          <a:p>
            <a:pPr lvl="1" eaLnBrk="1" hangingPunct="1"/>
            <a:r>
              <a:rPr lang="en-US" sz="2000" smtClean="0"/>
              <a:t>A typical Windows path name is the following:</a:t>
            </a:r>
          </a:p>
          <a:p>
            <a:pPr lvl="2" eaLnBrk="1" hangingPunct="1"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C:\dataFiles\goodData\data.txt</a:t>
            </a:r>
            <a:endParaRPr lang="en-US" sz="18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z="2000" smtClean="0"/>
              <a:t>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000" smtClean="0"/>
              <a:t> input stream connected to this file is created as follows:</a:t>
            </a:r>
          </a:p>
          <a:p>
            <a:pPr lvl="2" eaLnBrk="1" hangingPunct="1"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BufferedReader inputStream = new </a:t>
            </a:r>
          </a:p>
          <a:p>
            <a:pPr lvl="2" eaLnBrk="1" hangingPunct="1"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  BufferedReader(new FileReader </a:t>
            </a:r>
          </a:p>
          <a:p>
            <a:pPr lvl="2" eaLnBrk="1" hangingPunct="1"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  ("C:\\dataFiles\\goodData\\data.txt"));</a:t>
            </a:r>
            <a:endParaRPr lang="en-US" sz="1800" smtClean="0"/>
          </a:p>
          <a:p>
            <a:pPr lvl="1" eaLnBrk="1" hangingPunct="1"/>
            <a:r>
              <a:rPr lang="en-US" sz="2000" smtClean="0"/>
              <a:t>Note that in Windows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\\</a:t>
            </a:r>
            <a:r>
              <a:rPr lang="en-US" sz="2000" smtClean="0"/>
              <a:t> must be used in place of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\</a:t>
            </a:r>
            <a:r>
              <a:rPr lang="en-US" sz="2000" smtClean="0"/>
              <a:t>, since a single backslash denotes an the beginning of an escape sequence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28F3AE6-86A0-4938-81EF-17837DA08934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372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Path Names</a:t>
            </a:r>
          </a:p>
        </p:txBody>
      </p:sp>
      <p:sp>
        <p:nvSpPr>
          <p:cNvPr id="1392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double backslash (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\\</a:t>
            </a:r>
            <a:r>
              <a:rPr lang="en-US" sz="2800" smtClean="0"/>
              <a:t>) must be used for a Windows path name enclosed in a quoted string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problem does not occur with path names read in from the keyboard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Problems with escape characters can be avoided altogether by always using UNIX conventions when writing a path name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Java program will accept a path name written in either Windows or Unix format regardless of the operating system on which it is run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132B4C2-2427-4BAA-988E-2C3A4294CCBF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1392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Nested Constructor Invocations</a:t>
            </a:r>
          </a:p>
        </p:txBody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Each of the Java I/O library classes serves only one function, or a small number of functions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Normally two or more class constructors are combined to obtain full functionality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Therefore, expressions with two constructors are common when dealing with Java I/O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BE05076-CE1B-4F27-9728-3E802D8759BB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413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Nested Constructor Invocations</a:t>
            </a:r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new BufferedReader(new FileReader("stuff.txt"))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/>
            <a:r>
              <a:rPr lang="en-US" sz="2400" smtClean="0"/>
              <a:t>Above, the anonymous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FileReader</a:t>
            </a:r>
            <a:r>
              <a:rPr lang="en-US" sz="2400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400" smtClean="0"/>
              <a:t>object establishes a connection with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stuff.txt</a:t>
            </a:r>
            <a:r>
              <a:rPr lang="en-US" sz="2400" smtClean="0"/>
              <a:t> file</a:t>
            </a:r>
          </a:p>
          <a:p>
            <a:pPr lvl="1" eaLnBrk="1" hangingPunct="1"/>
            <a:r>
              <a:rPr lang="en-US" sz="2000" smtClean="0"/>
              <a:t>However, it provides only very primitive methods for input</a:t>
            </a:r>
          </a:p>
          <a:p>
            <a:pPr eaLnBrk="1" hangingPunct="1"/>
            <a:r>
              <a:rPr lang="en-US" sz="2400" smtClean="0"/>
              <a:t>The constructor for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BufferedReader</a:t>
            </a:r>
            <a:r>
              <a:rPr lang="en-US" sz="2400" smtClean="0"/>
              <a:t> takes this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FileReader</a:t>
            </a:r>
            <a:r>
              <a:rPr lang="en-US" sz="2400" smtClean="0"/>
              <a:t> object and adds a richer collection of input methods</a:t>
            </a:r>
          </a:p>
          <a:p>
            <a:pPr lvl="1" eaLnBrk="1" hangingPunct="1"/>
            <a:r>
              <a:rPr lang="en-US" sz="2000" smtClean="0"/>
              <a:t>This transforms the inner object into an instance variable of the outer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F7D4246-C487-4246-A44C-B83E7307E1DD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1433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System.in</a:t>
            </a:r>
            <a:r>
              <a:rPr lang="en-US" sz="3200" b="1" smtClean="0"/>
              <a:t>, </a:t>
            </a:r>
            <a:r>
              <a:rPr lang="en-US" sz="3200" b="1" smtClean="0">
                <a:latin typeface="Courier New" pitchFamily="49" charset="0"/>
              </a:rPr>
              <a:t>System.out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System.err</a:t>
            </a:r>
            <a:endParaRPr lang="en-US" sz="3200" smtClean="0">
              <a:latin typeface="Courier New" pitchFamily="49" charset="0"/>
            </a:endParaRPr>
          </a:p>
        </p:txBody>
      </p:sp>
      <p:sp>
        <p:nvSpPr>
          <p:cNvPr id="1454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The standard streams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System.in</a:t>
            </a:r>
            <a:r>
              <a:rPr lang="en-US" sz="2400" b="1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System.err</a:t>
            </a:r>
            <a:r>
              <a:rPr lang="en-US" sz="2400" smtClean="0"/>
              <a:t> are automatically available to every Java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System.out</a:t>
            </a:r>
            <a:r>
              <a:rPr lang="en-US" sz="2000" smtClean="0"/>
              <a:t> is used for normal screen output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System.err</a:t>
            </a:r>
            <a:r>
              <a:rPr lang="en-US" sz="2000" smtClean="0"/>
              <a:t> is used to output error messages to the screen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</a:t>
            </a:r>
            <a:r>
              <a:rPr lang="en-US" sz="2400" smtClean="0"/>
              <a:t> class provides three methods (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setIn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setOut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setErr</a:t>
            </a:r>
            <a:r>
              <a:rPr lang="en-US" sz="2400" smtClean="0"/>
              <a:t>)  for redirecting these standard streams: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800" smtClean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static void setIn(InputStream inStream)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static void setOut(PrintStream outStream)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static void setErr(PrintStream outStream)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CF96100-A2DA-470B-85F6-C8AA3D3612E3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1454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System.in</a:t>
            </a:r>
            <a:r>
              <a:rPr lang="en-US" sz="3200" b="1" smtClean="0"/>
              <a:t>, </a:t>
            </a:r>
            <a:r>
              <a:rPr lang="en-US" sz="3200" b="1" smtClean="0">
                <a:latin typeface="Courier New" pitchFamily="49" charset="0"/>
              </a:rPr>
              <a:t>System.out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System.err</a:t>
            </a:r>
            <a:endParaRPr lang="en-US" sz="3200" smtClean="0">
              <a:latin typeface="Courier New" pitchFamily="49" charset="0"/>
            </a:endParaRPr>
          </a:p>
        </p:txBody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Using these methods, any of the three standard streams can be redirected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For example, instead of appearing on the screen, error messages could be redirected to a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In order to redirect a standard stream, a new stream object is created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Like other streams created in a program, a stream object used for redirection must be closed after I/O is finished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Note, standard streams do not need to be closed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1556423-8C74-45E0-9D15-D69CBCA7CE94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1474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System</a:t>
            </a:r>
            <a:r>
              <a:rPr lang="en-US" sz="3200" smtClean="0">
                <a:latin typeface="Courier New" pitchFamily="49" charset="0"/>
              </a:rPr>
              <a:t>.</a:t>
            </a:r>
            <a:r>
              <a:rPr lang="en-US" sz="3200" b="1" smtClean="0">
                <a:latin typeface="Courier New" pitchFamily="49" charset="0"/>
              </a:rPr>
              <a:t>in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System</a:t>
            </a:r>
            <a:r>
              <a:rPr lang="en-US" sz="3200" smtClean="0">
                <a:latin typeface="Courier New" pitchFamily="49" charset="0"/>
              </a:rPr>
              <a:t>.</a:t>
            </a:r>
            <a:r>
              <a:rPr lang="en-US" sz="3200" b="1" smtClean="0">
                <a:latin typeface="Courier New" pitchFamily="49" charset="0"/>
              </a:rPr>
              <a:t>out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System</a:t>
            </a:r>
            <a:r>
              <a:rPr lang="en-US" sz="3200" smtClean="0">
                <a:latin typeface="Courier New" pitchFamily="49" charset="0"/>
              </a:rPr>
              <a:t>.</a:t>
            </a:r>
            <a:r>
              <a:rPr lang="en-US" sz="3200" b="1" smtClean="0">
                <a:latin typeface="Courier New" pitchFamily="49" charset="0"/>
              </a:rPr>
              <a:t>err</a:t>
            </a:r>
            <a:endParaRPr lang="en-US" sz="3200" smtClean="0">
              <a:latin typeface="Courier New" pitchFamily="49" charset="0"/>
            </a:endParaRP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Redirecting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System.err</a:t>
            </a:r>
            <a:r>
              <a:rPr lang="en-US" sz="2800" smtClean="0"/>
              <a:t>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getInput()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. . 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PrintStream errStream = null;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try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errStream = new PrintStream(new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FileOuptputStream("errMessages.txt"));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System.setErr(errStream);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. . . //Set up input stream and read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5AE8320-0693-4B34-897C-FB93FBB66319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1495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System</a:t>
            </a:r>
            <a:r>
              <a:rPr lang="en-US" sz="3200" smtClean="0">
                <a:latin typeface="Courier New" pitchFamily="49" charset="0"/>
              </a:rPr>
              <a:t>.</a:t>
            </a:r>
            <a:r>
              <a:rPr lang="en-US" sz="3200" b="1" smtClean="0">
                <a:latin typeface="Courier New" pitchFamily="49" charset="0"/>
              </a:rPr>
              <a:t>in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System</a:t>
            </a:r>
            <a:r>
              <a:rPr lang="en-US" sz="3200" smtClean="0">
                <a:latin typeface="Courier New" pitchFamily="49" charset="0"/>
              </a:rPr>
              <a:t>.</a:t>
            </a:r>
            <a:r>
              <a:rPr lang="en-US" sz="3200" b="1" smtClean="0">
                <a:latin typeface="Courier New" pitchFamily="49" charset="0"/>
              </a:rPr>
              <a:t>out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System</a:t>
            </a:r>
            <a:r>
              <a:rPr lang="en-US" sz="3200" smtClean="0">
                <a:latin typeface="Courier New" pitchFamily="49" charset="0"/>
              </a:rPr>
              <a:t>.</a:t>
            </a:r>
            <a:r>
              <a:rPr lang="en-US" sz="3200" b="1" smtClean="0">
                <a:latin typeface="Courier New" pitchFamily="49" charset="0"/>
              </a:rPr>
              <a:t>err</a:t>
            </a:r>
            <a:endParaRPr lang="en-US" sz="3200" smtClean="0">
              <a:latin typeface="Courier New" pitchFamily="49" charset="0"/>
            </a:endParaRPr>
          </a:p>
        </p:txBody>
      </p:sp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smtClean="0">
                <a:solidFill>
                  <a:srgbClr val="034CA1"/>
                </a:solidFill>
                <a:latin typeface="Courier New" pitchFamily="49" charset="0"/>
              </a:rPr>
              <a:t> 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catch(FileNotFoundException 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{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System.err.println("Input file not found");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finally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. . 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errStream.close();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0935F3D-F6A6-484C-8B33-1086F4CC7845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515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File</a:t>
            </a:r>
            <a:r>
              <a:rPr lang="en-US" smtClean="0"/>
              <a:t> Class</a:t>
            </a:r>
          </a:p>
        </p:txBody>
      </p:sp>
      <p:sp>
        <p:nvSpPr>
          <p:cNvPr id="1536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800" smtClean="0">
                <a:solidFill>
                  <a:srgbClr val="034CA1"/>
                </a:solidFill>
              </a:rPr>
              <a:t> </a:t>
            </a:r>
            <a:r>
              <a:rPr lang="en-US" sz="2800" smtClean="0"/>
              <a:t>class is like a wrapper class for file names</a:t>
            </a:r>
          </a:p>
          <a:p>
            <a:pPr lvl="1" eaLnBrk="1" hangingPunct="1"/>
            <a:r>
              <a:rPr lang="en-US" sz="2400" smtClean="0"/>
              <a:t>The constructor for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400" smtClean="0"/>
              <a:t> takes a name, (known as the </a:t>
            </a:r>
            <a:r>
              <a:rPr lang="en-US" sz="2400" i="1" smtClean="0"/>
              <a:t>abstract name) </a:t>
            </a:r>
            <a:r>
              <a:rPr lang="en-US" sz="2400" smtClean="0"/>
              <a:t>as a string argument, and produces an object that represents the file with that name </a:t>
            </a:r>
          </a:p>
          <a:p>
            <a:pPr lvl="1" eaLnBrk="1" hangingPunct="1"/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400" smtClean="0">
                <a:solidFill>
                  <a:srgbClr val="034CA1"/>
                </a:solidFill>
              </a:rPr>
              <a:t> </a:t>
            </a:r>
            <a:r>
              <a:rPr lang="en-US" sz="2400" smtClean="0"/>
              <a:t>object and methods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</a:t>
            </a:r>
            <a:r>
              <a:rPr lang="en-US" sz="2400" smtClean="0"/>
              <a:t> can be used to determine information about the file and its properties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9ACC58F8-E11C-4759-9701-5C5C358F6F39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1536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All the file I/O classes that follow are in the package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 smtClean="0"/>
              <a:t>, so a program that uses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 smtClean="0"/>
              <a:t> will start with a set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import</a:t>
            </a:r>
            <a:r>
              <a:rPr lang="en-US" sz="2400" smtClean="0"/>
              <a:t> statements: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java.io.PrintWriter;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java.io.FileOutputStream;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java.io.FileNotFoundException;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400" smtClean="0"/>
              <a:t> has no constructor that takes a file name as its argument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uses another class,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000" smtClean="0"/>
              <a:t>, to convert a file name to an object that can be used as the argument to its (the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000" smtClean="0"/>
              <a:t>)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DBEF0C3-7A20-4D17-B234-6D611577C488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66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File</a:t>
            </a:r>
            <a:r>
              <a:rPr lang="en-US" sz="3200" smtClean="0"/>
              <a:t> </a:t>
            </a:r>
            <a:br>
              <a:rPr lang="en-US" sz="3200" smtClean="0"/>
            </a:br>
            <a:r>
              <a:rPr lang="en-US" sz="3200" smtClean="0"/>
              <a:t>(Part 1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55650" name="Picture 9" descr="savitch_c10d12_1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746F26A-E96E-4191-8069-29EF2FCE2F0C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1556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File</a:t>
            </a:r>
            <a:r>
              <a:rPr lang="en-US" sz="3200" smtClean="0"/>
              <a:t> </a:t>
            </a:r>
            <a:br>
              <a:rPr lang="en-US" sz="3200" smtClean="0"/>
            </a:br>
            <a:r>
              <a:rPr lang="en-US" sz="3200" smtClean="0"/>
              <a:t>(Part 2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57698" name="Picture 3" descr="savitch_c10d12_2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24B7B4E-463A-4371-8FC8-14A68E843390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1577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File</a:t>
            </a:r>
            <a:r>
              <a:rPr lang="en-US" sz="3200" smtClean="0"/>
              <a:t> </a:t>
            </a:r>
            <a:br>
              <a:rPr lang="en-US" sz="3200" smtClean="0"/>
            </a:br>
            <a:r>
              <a:rPr lang="en-US" sz="3200" smtClean="0"/>
              <a:t>(Part 3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59746" name="Picture 3" descr="savitch_c10d12_3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41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46673D9-01A4-4BBF-A85A-7A88CDA47059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597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File</a:t>
            </a:r>
            <a:r>
              <a:rPr lang="en-US" sz="3200" smtClean="0"/>
              <a:t> </a:t>
            </a:r>
            <a:br>
              <a:rPr lang="en-US" sz="3200" smtClean="0"/>
            </a:br>
            <a:r>
              <a:rPr lang="en-US" sz="3200" smtClean="0"/>
              <a:t>(Part 4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61794" name="Picture 3" descr="savitch_c10d12_4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3FF58C9D-4635-49FC-8059-B2AB4CCCC8CF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1617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File</a:t>
            </a:r>
            <a:r>
              <a:rPr lang="en-US" sz="3200" smtClean="0"/>
              <a:t> </a:t>
            </a:r>
            <a:br>
              <a:rPr lang="en-US" sz="3200" smtClean="0"/>
            </a:br>
            <a:r>
              <a:rPr lang="en-US" sz="3200" smtClean="0"/>
              <a:t>(Part 5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63842" name="Picture 3" descr="savitch_c10d12_5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C171BD9-0B35-4316-A943-19382B4023EA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1638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Files</a:t>
            </a:r>
          </a:p>
        </p:txBody>
      </p:sp>
      <p:sp>
        <p:nvSpPr>
          <p:cNvPr id="1658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Binary files store data in the same format used by computer memory to store the values of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No conversion needs to be performed when a value is stored or retrieved from a binary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Java binary files, unlike other binary language files, are portable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binary file created by a Java program can be moved from one computer to another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These files can then be read by a Java program, but only by a Java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81811B7-A7CD-4B4E-8AFB-EDFAA08C14C5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1658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Simple Data to a Binary File</a:t>
            </a:r>
          </a:p>
        </p:txBody>
      </p:sp>
      <p:sp>
        <p:nvSpPr>
          <p:cNvPr id="1679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 smtClean="0"/>
              <a:t> is a stream class that can be used to write to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An object of this class has  methods to write strings, values of primitive types, and objects to a binary file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program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 smtClean="0"/>
              <a:t> needs to import several classes from package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 smtClean="0"/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java.io.ObjectOutputStream;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java.io.FileOutStream;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java.io.IOException;</a:t>
            </a:r>
          </a:p>
          <a:p>
            <a:pPr eaLnBrk="1" hangingPunct="1">
              <a:lnSpc>
                <a:spcPct val="90000"/>
              </a:lnSpc>
            </a:pP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276253CA-5F86-496E-8BC7-34F1ABC5A36A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679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Opening a Binary File for Output</a:t>
            </a:r>
          </a:p>
        </p:txBody>
      </p:sp>
      <p:sp>
        <p:nvSpPr>
          <p:cNvPr id="169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An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800" smtClean="0"/>
              <a:t>  object is created and connected to a binary file as follows: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ObjectOutputStream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 new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ObjectOutputStream(new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FileOutputStream(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));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constructor for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400" smtClean="0"/>
              <a:t> may throw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endParaRPr lang="en-US" sz="24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constructor for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 smtClean="0"/>
              <a:t> may throw an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IOException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Each of these must be handled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56D8530-35C3-4C6E-8934-BEEC73362976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1699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Opening a Binary File for Output</a:t>
            </a:r>
          </a:p>
        </p:txBody>
      </p:sp>
      <p:sp>
        <p:nvSpPr>
          <p:cNvPr id="1720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After opening the file,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400" smtClean="0"/>
              <a:t> methods can be used to write to the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Methods used to output primitive values include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writeInt</a:t>
            </a:r>
            <a:r>
              <a:rPr lang="en-US" sz="2000" b="1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writeDouble</a:t>
            </a:r>
            <a:r>
              <a:rPr lang="en-US" sz="2000" b="1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writeChar</a:t>
            </a:r>
            <a:r>
              <a:rPr lang="en-US" sz="2000" smtClean="0"/>
              <a:t>,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writeBoolean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i="1" smtClean="0"/>
              <a:t>UTF</a:t>
            </a:r>
            <a:r>
              <a:rPr lang="en-US" sz="2400" smtClean="0"/>
              <a:t> is an encoding scheme used to encode Unicode characters that favors the ASCII character set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method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writeUTF</a:t>
            </a:r>
            <a:r>
              <a:rPr lang="en-US" sz="2000" smtClean="0"/>
              <a:t> can be used to output values of type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stream should always be closed after writing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EE40A63-008B-4C11-BB3F-2B206CA7B7D1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1720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ObjectOutputStream</a:t>
            </a:r>
            <a:r>
              <a:rPr lang="en-US" sz="3200" smtClean="0"/>
              <a:t> (Part 1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74082" name="Picture 11" descr="savitch_c10d14_1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47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F74B3E7-435B-44CF-B09D-B29AAD3F04DF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1740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stream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800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800" smtClean="0"/>
              <a:t>is created and connected to a text file for writing as follows:</a:t>
            </a:r>
          </a:p>
          <a:p>
            <a:pPr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PrintWriter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outputStreamName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 new PrintWriter(new</a:t>
            </a:r>
          </a:p>
          <a:p>
            <a:pPr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FileOutputStream(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));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/>
            <a:r>
              <a:rPr lang="en-US" sz="2000" smtClean="0"/>
              <a:t>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000" smtClean="0"/>
              <a:t> takes a string representing the file name as its argument</a:t>
            </a:r>
          </a:p>
          <a:p>
            <a:pPr lvl="1" eaLnBrk="1" hangingPunct="1"/>
            <a:r>
              <a:rPr lang="en-US" sz="2000" smtClean="0"/>
              <a:t>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000" smtClean="0"/>
              <a:t> takes the anonymous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FileOutputStream</a:t>
            </a:r>
            <a:r>
              <a:rPr lang="en-US" sz="2000" smtClean="0"/>
              <a:t> object as its argument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BA4261C-1162-4353-931F-B7E65257BD6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ObjectOutputStream</a:t>
            </a:r>
            <a:r>
              <a:rPr lang="en-US" sz="3200" smtClean="0"/>
              <a:t> (Part 2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76130" name="Picture 3" descr="savitch_c10d14_2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F0BD788-DBDF-4C92-B22A-7EC9F64BFFFB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1761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ObjectOutputStream</a:t>
            </a:r>
            <a:r>
              <a:rPr lang="en-US" sz="3200" smtClean="0"/>
              <a:t> (Part 3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78178" name="Picture 3" descr="savitch_c10d14_3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70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D7BF94A-F2C7-472B-826F-776D3E169C63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1781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ObjectOutputStream</a:t>
            </a:r>
            <a:r>
              <a:rPr lang="en-US" sz="3200" smtClean="0"/>
              <a:t> (Part 4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80226" name="Picture 3" descr="savitch_c10d14_4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DDC0DBA-2BB8-4B36-AA4B-E56991E72034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1802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ObjectOutputStream</a:t>
            </a:r>
            <a:r>
              <a:rPr lang="en-US" sz="3200" smtClean="0"/>
              <a:t> (Part 5 of 5)</a:t>
            </a:r>
            <a:endParaRPr lang="en-US" sz="3200" smtClean="0">
              <a:latin typeface="Courier New" pitchFamily="49" charset="0"/>
            </a:endParaRPr>
          </a:p>
        </p:txBody>
      </p:sp>
      <p:pic>
        <p:nvPicPr>
          <p:cNvPr id="182274" name="Picture 3" descr="savitch_c10d14_5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05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B3DC8EF-A662-46CD-B23A-101935D630E4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1822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Simple Data from a Binary File</a:t>
            </a:r>
          </a:p>
        </p:txBody>
      </p:sp>
      <p:sp>
        <p:nvSpPr>
          <p:cNvPr id="1843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 smtClean="0"/>
              <a:t> is a stream class that can be used to read from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An object of this class has  methods to read strings, values of primitive types, and objects from a binary file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program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 smtClean="0"/>
              <a:t> needs to import several classes from package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 smtClean="0"/>
              <a:t>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java.io.ObjectInputStream;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java.io.FileInputStream;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import java.io.IOException;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4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DADE1A5-231B-427A-AFC9-3A86A2B0C0E6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1843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Opening a Binary File for Reading</a:t>
            </a:r>
          </a:p>
        </p:txBody>
      </p:sp>
      <p:sp>
        <p:nvSpPr>
          <p:cNvPr id="186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An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800" smtClean="0"/>
              <a:t>  object is created and connected to a binary file as follows: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ObjectInputStream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inStreamName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 new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ObjectInputStream(new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FileInputStream(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));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constructor for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FileInputStream</a:t>
            </a:r>
            <a:r>
              <a:rPr lang="en-US" sz="2400" smtClean="0"/>
              <a:t> may throw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FileNotFoundException</a:t>
            </a:r>
            <a:endParaRPr lang="en-US" sz="24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constructor for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 smtClean="0"/>
              <a:t> may throw an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IOException</a:t>
            </a:r>
            <a:endParaRPr lang="en-US" sz="24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Each of these must be handled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CDC658A6-FA42-4D64-B4BE-4A0D9ADF7F57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1863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Opening a Binary File for Reading</a:t>
            </a:r>
          </a:p>
        </p:txBody>
      </p:sp>
      <p:sp>
        <p:nvSpPr>
          <p:cNvPr id="1884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After opening the file,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400" b="1" smtClean="0"/>
              <a:t> </a:t>
            </a:r>
            <a:r>
              <a:rPr lang="en-US" sz="2400" smtClean="0"/>
              <a:t>methods can be used to read to the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Methods used to input primitive values include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readInt</a:t>
            </a:r>
            <a:r>
              <a:rPr lang="en-US" sz="2000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readDouble</a:t>
            </a:r>
            <a:r>
              <a:rPr lang="en-US" sz="2000" b="1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readChar</a:t>
            </a:r>
            <a:r>
              <a:rPr lang="en-US" sz="2000" smtClean="0"/>
              <a:t>,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readBoolean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method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readUTF</a:t>
            </a:r>
            <a:r>
              <a:rPr lang="en-US" sz="2000" smtClean="0"/>
              <a:t> is used to input values of type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file contains multiple types, each item type must be read in exactly the same order it was written to the file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stream should be closed after reading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BBD95D80-B844-4C1A-91BC-B03E07EE3EED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1884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Some Methods in the Class </a:t>
            </a:r>
            <a:r>
              <a:rPr lang="en-US" sz="2800" b="1" smtClean="0">
                <a:latin typeface="Courier New" pitchFamily="49" charset="0"/>
              </a:rPr>
              <a:t>ObjectInputStream</a:t>
            </a:r>
            <a:r>
              <a:rPr lang="en-US" sz="2800" smtClean="0"/>
              <a:t> (Part 1 of 5)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190466" name="Picture 9" descr="savitch_c10d15_1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34014D7-DC60-4076-94F1-C8AF14186242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1904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Some Methods in the Class </a:t>
            </a:r>
            <a:r>
              <a:rPr lang="en-US" sz="2800" b="1" smtClean="0">
                <a:latin typeface="Courier New" pitchFamily="49" charset="0"/>
              </a:rPr>
              <a:t>ObjectInputStream</a:t>
            </a:r>
            <a:r>
              <a:rPr lang="en-US" sz="2800" smtClean="0"/>
              <a:t> (Part 2 of 5)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192514" name="Picture 3" descr="savitch_c10d15_2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29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F31BAA9-61C0-4231-B07F-536CDC9EFD54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1925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Some Methods in the Class </a:t>
            </a:r>
            <a:r>
              <a:rPr lang="en-US" sz="2800" b="1" smtClean="0">
                <a:latin typeface="Courier New" pitchFamily="49" charset="0"/>
              </a:rPr>
              <a:t>ObjectInputStream</a:t>
            </a:r>
            <a:r>
              <a:rPr lang="en-US" sz="2800" smtClean="0"/>
              <a:t> (Part 3 of 5)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194562" name="Picture 3" descr="savitch_c10d15_3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116FF805-5CEC-439E-8106-24ED291E2390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1945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Writing to a Text File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This produces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PrintWriter</a:t>
            </a:r>
            <a:r>
              <a:rPr lang="en-US" sz="2800" smtClean="0"/>
              <a:t> that is connected to the file </a:t>
            </a:r>
            <a:r>
              <a:rPr lang="en-US" sz="28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endParaRPr lang="en-US" sz="2800" i="1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process of connecting a stream to a file is called </a:t>
            </a:r>
            <a:r>
              <a:rPr lang="en-US" sz="2400" i="1" smtClean="0"/>
              <a:t>opening the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If the file already exists, then doing this causes the old contents to be lost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If the file does not exist, then a new, empty file named </a:t>
            </a:r>
            <a:r>
              <a:rPr lang="en-US" sz="2400" b="1" i="1" smtClean="0">
                <a:solidFill>
                  <a:srgbClr val="034CA1"/>
                </a:solidFill>
                <a:latin typeface="Courier New" pitchFamily="49" charset="0"/>
              </a:rPr>
              <a:t>FileName</a:t>
            </a:r>
            <a:r>
              <a:rPr lang="en-US" sz="2400" smtClean="0"/>
              <a:t> is created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After doing this, the methods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println</a:t>
            </a:r>
            <a:r>
              <a:rPr lang="en-US" sz="2800" smtClean="0"/>
              <a:t> can be used to write to the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57215F1E-3BF4-4DB4-89BD-DA155E9BFFC8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07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Some Methods in the Class </a:t>
            </a:r>
            <a:r>
              <a:rPr lang="en-US" sz="2800" b="1" smtClean="0">
                <a:latin typeface="Courier New" pitchFamily="49" charset="0"/>
              </a:rPr>
              <a:t>ObjectInputStream</a:t>
            </a:r>
            <a:r>
              <a:rPr lang="en-US" sz="2800" smtClean="0"/>
              <a:t> (Part 4 of 5)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196610" name="Picture 3" descr="savitch_c10d15_4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326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D4D7D61-705D-4F5F-B931-951BA96FDA01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1966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Some Methods in the Class </a:t>
            </a:r>
            <a:r>
              <a:rPr lang="en-US" sz="2800" b="1" smtClean="0">
                <a:latin typeface="Courier New" pitchFamily="49" charset="0"/>
              </a:rPr>
              <a:t>ObjectInputStream</a:t>
            </a:r>
            <a:r>
              <a:rPr lang="en-US" sz="2800" smtClean="0"/>
              <a:t> (Part 5 of 5)</a:t>
            </a:r>
            <a:endParaRPr lang="en-US" sz="2800" smtClean="0">
              <a:latin typeface="Courier New" pitchFamily="49" charset="0"/>
            </a:endParaRPr>
          </a:p>
        </p:txBody>
      </p:sp>
      <p:pic>
        <p:nvPicPr>
          <p:cNvPr id="198658" name="Picture 3" descr="savitch_c10d15_5of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3600" y="1625600"/>
            <a:ext cx="7772400" cy="458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6DE4C09E-D3FC-4790-9A53-5FE0E7432632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1986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Checking for the End of a Binary File the Correct Way</a:t>
            </a:r>
          </a:p>
        </p:txBody>
      </p:sp>
      <p:sp>
        <p:nvSpPr>
          <p:cNvPr id="2007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All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800" smtClean="0"/>
              <a:t> methods that read from a binary file throw an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EOFException</a:t>
            </a:r>
            <a:r>
              <a:rPr lang="en-US" sz="2800" smtClean="0"/>
              <a:t> when trying to read beyond the end of a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can be used to end a loop that reads all the data in a file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Note that different file-reading methods check for the end of a file in different ways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Testing for the end of a file in the wrong way can cause a program to go into an infinite loop or terminate abnormally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DEBA255B-9B66-446C-8067-697E52CE3E00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2007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I/O of Objects</a:t>
            </a:r>
          </a:p>
        </p:txBody>
      </p:sp>
      <p:sp>
        <p:nvSpPr>
          <p:cNvPr id="2027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Objects can also be input and output from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Use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writeObject</a:t>
            </a:r>
            <a:r>
              <a:rPr lang="en-US" sz="2000" smtClean="0"/>
              <a:t> method of 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ObjectOutputStream</a:t>
            </a:r>
            <a:r>
              <a:rPr lang="en-US" sz="2000" smtClean="0"/>
              <a:t> to write an object to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Use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000" smtClean="0">
                <a:solidFill>
                  <a:srgbClr val="034CA1"/>
                </a:solidFill>
              </a:rPr>
              <a:t> </a:t>
            </a:r>
            <a:r>
              <a:rPr lang="en-US" sz="2000" smtClean="0"/>
              <a:t>method of 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000" smtClean="0"/>
              <a:t> to read an object from a binary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In order to use the value returned by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000" smtClean="0"/>
              <a:t> as an object of a class, it must be type cast first: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SomeClass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someObject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smtClean="0">
                <a:solidFill>
                  <a:srgbClr val="034CA1"/>
                </a:solidFill>
                <a:latin typeface="Courier New" pitchFamily="49" charset="0"/>
              </a:rPr>
              <a:t> 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(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SomeClass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)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objectInputStream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.readObject();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7730B52D-4CDE-4B74-BA0F-A7383EBD6A59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2027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Binary I/O of Objects</a:t>
            </a:r>
          </a:p>
        </p:txBody>
      </p:sp>
      <p:sp>
        <p:nvSpPr>
          <p:cNvPr id="2048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It is best to store the data of only one class type in any one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Storing objects of multiple class types or objects of one class type mixed with primitives can lead to loss of data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In addition, the class of the object being read or written must implement the </a:t>
            </a:r>
            <a:r>
              <a:rPr lang="en-US" sz="2400" b="1" i="1" smtClean="0">
                <a:solidFill>
                  <a:srgbClr val="034CA1"/>
                </a:solidFill>
                <a:latin typeface="Courier New" pitchFamily="49" charset="0"/>
              </a:rPr>
              <a:t>Serializable</a:t>
            </a:r>
            <a:r>
              <a:rPr lang="en-US" sz="2400" b="1" i="1" smtClean="0"/>
              <a:t> </a:t>
            </a:r>
            <a:r>
              <a:rPr lang="en-US" sz="2400" i="1" smtClean="0"/>
              <a:t>interface</a:t>
            </a:r>
            <a:endParaRPr lang="en-US" sz="2400" b="1" i="1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Serializable</a:t>
            </a:r>
            <a:r>
              <a:rPr lang="en-US" sz="2000" smtClean="0"/>
              <a:t> interface is easy to use and requires no knowledge of interfaces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 class that implements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Serializable</a:t>
            </a:r>
            <a:r>
              <a:rPr lang="en-US" sz="2000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smtClean="0"/>
              <a:t>interface is said to be a </a:t>
            </a:r>
            <a:r>
              <a:rPr lang="en-US" sz="2000" i="1" smtClean="0"/>
              <a:t>serializable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E692FB08-9170-4A14-8ADA-571D5EAF5943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2048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Serializable</a:t>
            </a:r>
            <a:r>
              <a:rPr lang="en-US" smtClean="0"/>
              <a:t> Interface</a:t>
            </a:r>
          </a:p>
        </p:txBody>
      </p:sp>
      <p:sp>
        <p:nvSpPr>
          <p:cNvPr id="206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3400"/>
          </a:xfrm>
        </p:spPr>
        <p:txBody>
          <a:bodyPr/>
          <a:lstStyle/>
          <a:p>
            <a:pPr eaLnBrk="1" hangingPunct="1"/>
            <a:r>
              <a:rPr lang="en-US" sz="2800" smtClean="0"/>
              <a:t>In order to make a class serializable, simply add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implements Serializable</a:t>
            </a:r>
            <a:r>
              <a:rPr lang="en-US" sz="2800" smtClean="0"/>
              <a:t> to the  heading  of the class definition</a:t>
            </a:r>
          </a:p>
          <a:p>
            <a:pPr eaLnBrk="1" hangingPunct="1">
              <a:buFontTx/>
              <a:buNone/>
            </a:pPr>
            <a:r>
              <a:rPr lang="en-US" sz="2000" smtClean="0">
                <a:solidFill>
                  <a:srgbClr val="034CA1"/>
                </a:solidFill>
                <a:latin typeface="Courier New" pitchFamily="49" charset="0"/>
              </a:rPr>
              <a:t> 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class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SomeClass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implements Serializable</a:t>
            </a:r>
          </a:p>
          <a:p>
            <a:pPr eaLnBrk="1" hangingPunct="1"/>
            <a:r>
              <a:rPr lang="en-US" sz="2800" smtClean="0"/>
              <a:t>When a serializable class has instance variables of a class type, then all those classes must be serializable also</a:t>
            </a:r>
          </a:p>
          <a:p>
            <a:pPr lvl="1" eaLnBrk="1" hangingPunct="1"/>
            <a:r>
              <a:rPr lang="en-US" sz="2400" smtClean="0"/>
              <a:t>A class is not serializable unless the classes for all instance variables are also serializable for all levels of instance variables within 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4C8464A9-08B5-4E46-ACEA-99E55DDBB9F4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2068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Array Objects in Binary Files</a:t>
            </a:r>
          </a:p>
        </p:txBody>
      </p:sp>
      <p:sp>
        <p:nvSpPr>
          <p:cNvPr id="2088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Since an array is an object, arrays can also be read and written to binary files using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writeObject</a:t>
            </a:r>
            <a:endParaRPr lang="en-US" sz="2800" smtClean="0">
              <a:solidFill>
                <a:srgbClr val="034CA1"/>
              </a:solidFill>
              <a:latin typeface="Courier New" pitchFamily="49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If the base type is a class, then it must also be serializable, just like any other class type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Since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400" smtClean="0"/>
              <a:t> returns its value as type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Object</a:t>
            </a:r>
            <a:r>
              <a:rPr lang="en-US" sz="2400" smtClean="0"/>
              <a:t> (like any other object), it must be type cast to the correct array type: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SomeClass[]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someObject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=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</a:t>
            </a:r>
            <a:r>
              <a:rPr lang="en-US" sz="2000" b="1" i="1" smtClean="0">
                <a:solidFill>
                  <a:srgbClr val="034CA1"/>
                </a:solidFill>
                <a:latin typeface="Courier New" pitchFamily="49" charset="0"/>
              </a:rPr>
              <a:t>(SomeClass[])objectInputStream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.readObject();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A69AB827-AA44-4D07-BD71-EC18D361FD16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2089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Random Access to Binary Files</a:t>
            </a:r>
          </a:p>
        </p:txBody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The streams for sequential access to files are the ones most commonly used for file access in Java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However, some applications require very rapid access to records in very large databases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These applications need to have random access to particular parts of a file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F56C6A95-5FAC-49B3-8B0C-409C1C860B0A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2109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and Writing to the Same File</a:t>
            </a:r>
          </a:p>
        </p:txBody>
      </p:sp>
      <p:sp>
        <p:nvSpPr>
          <p:cNvPr id="2129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stream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RandomAccessFile</a:t>
            </a:r>
            <a:r>
              <a:rPr lang="en-US" sz="2400" smtClean="0"/>
              <a:t>, which is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java.io</a:t>
            </a:r>
            <a:r>
              <a:rPr lang="en-US" sz="2400" smtClean="0"/>
              <a:t> package, provides both read and write random access to a file in Java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random access file consists of a sequence of numbered bytes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There is a kind of marker called the </a:t>
            </a:r>
            <a:r>
              <a:rPr lang="en-US" sz="2000" i="1" smtClean="0"/>
              <a:t>file pointer</a:t>
            </a:r>
            <a:r>
              <a:rPr lang="en-US" sz="2000" smtClean="0"/>
              <a:t> that is always positioned at one of the bytes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All reads and writes take place starting at the </a:t>
            </a:r>
            <a:r>
              <a:rPr lang="en-US" sz="2000" i="1" smtClean="0"/>
              <a:t>file pointer location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file pointer can be moved to a new location with the method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seek</a:t>
            </a:r>
            <a:endParaRPr lang="en-US" sz="2000" smtClean="0">
              <a:solidFill>
                <a:srgbClr val="034CA1"/>
              </a:solidFill>
              <a:latin typeface="Courier New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8FA71137-F443-41AE-9813-1CA643F23FB4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2129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Reading and Writing to the Same File</a:t>
            </a:r>
          </a:p>
        </p:txBody>
      </p:sp>
      <p:sp>
        <p:nvSpPr>
          <p:cNvPr id="2150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Although a random access file is byte oriented, there are methods that allow for reading or writing values of the primitive types as well as string values to/from a random access file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These include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readInt</a:t>
            </a:r>
            <a:r>
              <a:rPr lang="en-US" sz="2400" b="1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readDouble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readUTF</a:t>
            </a:r>
            <a:r>
              <a:rPr lang="en-US" sz="2400" smtClean="0"/>
              <a:t> for input,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writeInt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writeDouble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writeUTF</a:t>
            </a:r>
            <a:r>
              <a:rPr lang="en-US" sz="2400" smtClean="0"/>
              <a:t> for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It does no have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writeObject</a:t>
            </a:r>
            <a:r>
              <a:rPr lang="en-US" sz="2400" smtClean="0"/>
              <a:t> 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readObject</a:t>
            </a:r>
            <a:r>
              <a:rPr lang="en-US" sz="2400" smtClean="0"/>
              <a:t> methods, however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10-</a:t>
            </a:r>
            <a:fld id="{0B16DA39-D6FA-45AA-BF8F-D945F0BE79C4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2150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5259</Words>
  <Application>Microsoft Office PowerPoint</Application>
  <PresentationFormat>On-screen Show (4:3)</PresentationFormat>
  <Paragraphs>711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Design Template</vt:lpstr>
      </vt:variant>
      <vt:variant>
        <vt:i4>12</vt:i4>
      </vt:variant>
      <vt:variant>
        <vt:lpstr>Slide Titles</vt:lpstr>
      </vt:variant>
      <vt:variant>
        <vt:i4>108</vt:i4>
      </vt:variant>
    </vt:vector>
  </HeadingPairs>
  <TitlesOfParts>
    <vt:vector size="123" baseType="lpstr">
      <vt:lpstr>Arial</vt:lpstr>
      <vt:lpstr>Calibri</vt:lpstr>
      <vt:lpstr>Courier New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Chapter 10</vt:lpstr>
      <vt:lpstr>Streams</vt:lpstr>
      <vt:lpstr>Streams</vt:lpstr>
      <vt:lpstr>Text Files and Binary Files</vt:lpstr>
      <vt:lpstr>Text Files and Binary Files</vt:lpstr>
      <vt:lpstr>Writing to a Text File</vt:lpstr>
      <vt:lpstr>Writing to a Text File</vt:lpstr>
      <vt:lpstr>Writing to a Text File</vt:lpstr>
      <vt:lpstr>Writing to a Text File</vt:lpstr>
      <vt:lpstr>Writing to a Text File</vt:lpstr>
      <vt:lpstr>Writing to a Text File</vt:lpstr>
      <vt:lpstr>Writing to a Text File</vt:lpstr>
      <vt:lpstr>Writing to a Text File</vt:lpstr>
      <vt:lpstr>File Names</vt:lpstr>
      <vt:lpstr>A File Has Two Names</vt:lpstr>
      <vt:lpstr>IOException</vt:lpstr>
      <vt:lpstr>Unchecked Exceptions</vt:lpstr>
      <vt:lpstr>Pitfall:  a try Block is a Block</vt:lpstr>
      <vt:lpstr>Appending to a Text File</vt:lpstr>
      <vt:lpstr>toString Helps with Text File Output</vt:lpstr>
      <vt:lpstr>Some Methods of the Class PrintWriter (Part 1 of 3)</vt:lpstr>
      <vt:lpstr>Some Methods of the Class PrintWriter (Part 2 of 3)</vt:lpstr>
      <vt:lpstr>Some Methods of the Class PrintWriter (Part 3 of 3)</vt:lpstr>
      <vt:lpstr>Reading From a Text File Using Scanner</vt:lpstr>
      <vt:lpstr>Reading Input from a Text File Using Scanner (Part 1 of 4)</vt:lpstr>
      <vt:lpstr>Reading Input from a Text File Using Scanner (Part 2 of 4)</vt:lpstr>
      <vt:lpstr>Reading Input from a Text File Using Scanner (Part 3 of 4)</vt:lpstr>
      <vt:lpstr>Reading Input from a Text File Using Scanner (Part 4 of 4)</vt:lpstr>
      <vt:lpstr>Testing for the End of a Text File with Scanner</vt:lpstr>
      <vt:lpstr>Checking for the End of a Text File with hasNextLine (Part 1 of 4)</vt:lpstr>
      <vt:lpstr>Checking for the End of a Text File with hasNextLine (Part 2 of 4)</vt:lpstr>
      <vt:lpstr>Checking for the End of a Text File with hasNextLine (Part 3 of 4)</vt:lpstr>
      <vt:lpstr>Checking for the End of a Text File with hasNextLine (Part 4 of 4)</vt:lpstr>
      <vt:lpstr>Checking for the End of a Text File with hasNextInt (Part 1 of 2)</vt:lpstr>
      <vt:lpstr>Checking for the End of a Text File with hasNextInt (Part 2 of 2)</vt:lpstr>
      <vt:lpstr>Methods in the Class Scanner (Part 1 of 11)</vt:lpstr>
      <vt:lpstr>Methods in the Class Scanner (Part 2 of 11)</vt:lpstr>
      <vt:lpstr>Methods in the Class Scanner (Part 3 of 11)</vt:lpstr>
      <vt:lpstr>Methods in the Class Scanner (Part 4 of 11)</vt:lpstr>
      <vt:lpstr>Methods in the Class Scanner (Part 5 of 11)</vt:lpstr>
      <vt:lpstr>Methods in the Class Scanner (Part 6 of 11)</vt:lpstr>
      <vt:lpstr>Methods in the Class Scanner (Part 7 of 11)</vt:lpstr>
      <vt:lpstr>Methods in the Class Scanner (Part 8 of 11)</vt:lpstr>
      <vt:lpstr>Methods in the Class Scanner (Part 9 of 11)</vt:lpstr>
      <vt:lpstr>Methods in the Class Scanner (Part 10 of 11)</vt:lpstr>
      <vt:lpstr>Methods in the Class Scanner (Part 11 of 11)</vt:lpstr>
      <vt:lpstr>Reading From a Text File Using BufferedReader</vt:lpstr>
      <vt:lpstr>Reading From a Text File Using BufferedReader</vt:lpstr>
      <vt:lpstr>Reading From a Text File</vt:lpstr>
      <vt:lpstr>Reading Input from a Text File Using BufferedReader (Part 1 of 3)</vt:lpstr>
      <vt:lpstr>Reading Input from a Text File Using BufferedReader (Part 2 of 3)</vt:lpstr>
      <vt:lpstr>Reading Input from a Text File Using BufferedReader (Part 3 of 3)</vt:lpstr>
      <vt:lpstr>Reading From a Text File</vt:lpstr>
      <vt:lpstr>Some Methods of the Class BufferedReader (Part 1 of 2)</vt:lpstr>
      <vt:lpstr>Some Methods of the Class BufferedReader (Part 2 of 2)</vt:lpstr>
      <vt:lpstr>Reading Numbers</vt:lpstr>
      <vt:lpstr>Testing for the End of a Text File</vt:lpstr>
      <vt:lpstr>Path Names</vt:lpstr>
      <vt:lpstr>Path Names</vt:lpstr>
      <vt:lpstr>Path Names</vt:lpstr>
      <vt:lpstr>Path Names</vt:lpstr>
      <vt:lpstr>Path Names</vt:lpstr>
      <vt:lpstr>Nested Constructor Invocations</vt:lpstr>
      <vt:lpstr>Nested Constructor Invocations</vt:lpstr>
      <vt:lpstr>System.in, System.out, and System.err</vt:lpstr>
      <vt:lpstr>System.in, System.out, and System.err</vt:lpstr>
      <vt:lpstr>System.in, System.out, and System.err</vt:lpstr>
      <vt:lpstr>System.in, System.out, and System.err</vt:lpstr>
      <vt:lpstr>The File Class</vt:lpstr>
      <vt:lpstr>Some Methods in the Class File  (Part 1 of 5)</vt:lpstr>
      <vt:lpstr>Some Methods in the Class File  (Part 2 of 5)</vt:lpstr>
      <vt:lpstr>Some Methods in the Class File  (Part 3 of 5)</vt:lpstr>
      <vt:lpstr>Some Methods in the Class File  (Part 4 of 5)</vt:lpstr>
      <vt:lpstr>Some Methods in the Class File  (Part 5 of 5)</vt:lpstr>
      <vt:lpstr>Binary Files</vt:lpstr>
      <vt:lpstr>Writing Simple Data to a Binary File</vt:lpstr>
      <vt:lpstr>Opening a Binary File for Output</vt:lpstr>
      <vt:lpstr>Opening a Binary File for Output</vt:lpstr>
      <vt:lpstr>Some Methods in the Class ObjectOutputStream (Part 1 of 5)</vt:lpstr>
      <vt:lpstr>Some Methods in the Class ObjectOutputStream (Part 2 of 5)</vt:lpstr>
      <vt:lpstr>Some Methods in the Class ObjectOutputStream (Part 3 of 5)</vt:lpstr>
      <vt:lpstr>Some Methods in the Class ObjectOutputStream (Part 4 of 5)</vt:lpstr>
      <vt:lpstr>Some Methods in the Class ObjectOutputStream (Part 5 of 5)</vt:lpstr>
      <vt:lpstr>Reading Simple Data from a Binary File</vt:lpstr>
      <vt:lpstr>Opening a Binary File for Reading</vt:lpstr>
      <vt:lpstr>Opening a Binary File for Reading</vt:lpstr>
      <vt:lpstr>Some Methods in the Class ObjectInputStream (Part 1 of 5)</vt:lpstr>
      <vt:lpstr>Some Methods in the Class ObjectInputStream (Part 2 of 5)</vt:lpstr>
      <vt:lpstr>Some Methods in the Class ObjectInputStream (Part 3 of 5)</vt:lpstr>
      <vt:lpstr>Some Methods in the Class ObjectInputStream (Part 4 of 5)</vt:lpstr>
      <vt:lpstr>Some Methods in the Class ObjectInputStream (Part 5 of 5)</vt:lpstr>
      <vt:lpstr>Checking for the End of a Binary File the Correct Way</vt:lpstr>
      <vt:lpstr>Binary I/O of Objects</vt:lpstr>
      <vt:lpstr>Binary I/O of Objects</vt:lpstr>
      <vt:lpstr>The Serializable Interface</vt:lpstr>
      <vt:lpstr>Array Objects in Binary Files</vt:lpstr>
      <vt:lpstr>Random Access to Binary Files</vt:lpstr>
      <vt:lpstr>Reading and Writing to the Same File</vt:lpstr>
      <vt:lpstr>Reading and Writing to the Same File</vt:lpstr>
      <vt:lpstr>Opening a File</vt:lpstr>
      <vt:lpstr>Pitfall:  A Random Access File Need Not Start Empty</vt:lpstr>
      <vt:lpstr>Some Methods of the Class RandomAccessFile (Part 1 of 7)</vt:lpstr>
      <vt:lpstr>Some Methods of the Class RandomAccessFile (Part 2 of 7)</vt:lpstr>
      <vt:lpstr>Some Methods of the Class RandomAccessFile (Part 3 of 7)</vt:lpstr>
      <vt:lpstr>Some Methods of the Class RandomAccessFile (Part 4 of 7)</vt:lpstr>
      <vt:lpstr>Some Methods of the Class RandomAccessFile (Part 5 of 7)</vt:lpstr>
      <vt:lpstr>Some Methods of the Class RandomAccessFile (Part 6 of 7)</vt:lpstr>
      <vt:lpstr>Some Methods of the Class RandomAccessFile (Part 7 of 7)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usnidem</cp:lastModifiedBy>
  <cp:revision>17</cp:revision>
  <dcterms:created xsi:type="dcterms:W3CDTF">2006-08-16T00:00:00Z</dcterms:created>
  <dcterms:modified xsi:type="dcterms:W3CDTF">2012-05-04T13:40:06Z</dcterms:modified>
</cp:coreProperties>
</file>